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Copy%20of%20hasil%20analisi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Copy%20of%20hasil%20anali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1_STUDI%20PASCASARJANA%20UGM\UGM\09_JURNAL%20ALL\hasil%20analisis%20OKK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5042655765892143"/>
          <c:y val="5.9553903648786134E-2"/>
          <c:w val="0.72168383075510256"/>
          <c:h val="0.80569597593427655"/>
        </c:manualLayout>
      </c:layout>
      <c:scatterChart>
        <c:scatterStyle val="lineMarker"/>
        <c:ser>
          <c:idx val="0"/>
          <c:order val="0"/>
          <c:tx>
            <c:strRef>
              <c:f>Sheet2!$A$28</c:f>
              <c:strCache>
                <c:ptCount val="1"/>
                <c:pt idx="0">
                  <c:v>Phalaenopsis  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Sheet2!$E$28:$E$34</c:f>
              <c:numCache>
                <c:formatCode>General</c:formatCode>
                <c:ptCount val="7"/>
                <c:pt idx="0">
                  <c:v>59.787500000000001</c:v>
                </c:pt>
                <c:pt idx="1">
                  <c:v>62.275000000000013</c:v>
                </c:pt>
                <c:pt idx="2">
                  <c:v>64.696874999999949</c:v>
                </c:pt>
                <c:pt idx="3">
                  <c:v>57.334375000000001</c:v>
                </c:pt>
                <c:pt idx="4">
                  <c:v>52.456249999999997</c:v>
                </c:pt>
                <c:pt idx="5">
                  <c:v>46.546875</c:v>
                </c:pt>
                <c:pt idx="6">
                  <c:v>37.071874999999999</c:v>
                </c:pt>
              </c:numCache>
            </c:numRef>
          </c:yVal>
        </c:ser>
        <c:axId val="90575232"/>
        <c:axId val="90577536"/>
      </c:scatterChart>
      <c:lineChart>
        <c:grouping val="standard"/>
        <c:ser>
          <c:idx val="1"/>
          <c:order val="1"/>
          <c:tx>
            <c:v>Suhu udara </c:v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Sheet2!$C$25:$C$35</c:f>
              <c:numCache>
                <c:formatCode>General</c:formatCode>
                <c:ptCount val="11"/>
                <c:pt idx="3" formatCode="0.00">
                  <c:v>25.460937499999989</c:v>
                </c:pt>
                <c:pt idx="4" formatCode="0.00">
                  <c:v>28.879861111111136</c:v>
                </c:pt>
                <c:pt idx="5" formatCode="0.00">
                  <c:v>29.675086805555541</c:v>
                </c:pt>
                <c:pt idx="6" formatCode="0.00">
                  <c:v>30.27065972222222</c:v>
                </c:pt>
                <c:pt idx="7" formatCode="0.00">
                  <c:v>28.104687500000001</c:v>
                </c:pt>
                <c:pt idx="8" formatCode="0.00">
                  <c:v>25.464322916666649</c:v>
                </c:pt>
                <c:pt idx="9" formatCode="0.00">
                  <c:v>24.143663194444457</c:v>
                </c:pt>
              </c:numCache>
            </c:numRef>
          </c:val>
        </c:ser>
        <c:marker val="1"/>
        <c:axId val="90583808"/>
        <c:axId val="90585344"/>
      </c:lineChart>
      <c:valAx>
        <c:axId val="9057523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 pengamatan (Jam)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577536"/>
        <c:crosses val="autoZero"/>
        <c:crossBetween val="midCat"/>
        <c:majorUnit val="2"/>
      </c:valAx>
      <c:valAx>
        <c:axId val="90577536"/>
        <c:scaling>
          <c:orientation val="minMax"/>
          <c:max val="130"/>
          <c:min val="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Populasi tungau Tenuipalpus 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575232"/>
        <c:crosses val="autoZero"/>
        <c:crossBetween val="midCat"/>
        <c:majorUnit val="10"/>
      </c:valAx>
      <c:catAx>
        <c:axId val="90583808"/>
        <c:scaling>
          <c:orientation val="minMax"/>
        </c:scaling>
        <c:delete val="1"/>
        <c:axPos val="b"/>
        <c:numFmt formatCode="General" sourceLinked="1"/>
        <c:tickLblPos val="nextTo"/>
        <c:crossAx val="90585344"/>
        <c:crosses val="autoZero"/>
        <c:auto val="1"/>
        <c:lblAlgn val="ctr"/>
        <c:lblOffset val="100"/>
      </c:catAx>
      <c:valAx>
        <c:axId val="90585344"/>
        <c:scaling>
          <c:orientation val="minMax"/>
          <c:max val="70"/>
          <c:min val="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Suhu udara (°</a:t>
                </a:r>
                <a:r>
                  <a:rPr lang="az-Cyrl-AZ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583808"/>
        <c:crosses val="max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4148444271495766"/>
          <c:y val="0.19791725473533553"/>
          <c:w val="0.72764524071774461"/>
          <c:h val="0.66733256673939734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7023020339134731"/>
                  <c:y val="-0.6931477686106807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-0.0469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+ 1.2075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+ 2.9357</a:t>
                    </a:r>
                    <a:r>
                      <a:rPr lang="id-ID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0.7526</a:t>
                    </a:r>
                    <a:endParaRPr lang="en-US" sz="9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Sheet2!$E$17:$E$23</c:f>
              <c:numCache>
                <c:formatCode>General</c:formatCode>
                <c:ptCount val="7"/>
                <c:pt idx="0">
                  <c:v>8.5564935064935064</c:v>
                </c:pt>
                <c:pt idx="1">
                  <c:v>9.2824675324675372</c:v>
                </c:pt>
                <c:pt idx="2">
                  <c:v>10.462987012987023</c:v>
                </c:pt>
                <c:pt idx="3">
                  <c:v>11.377922077922079</c:v>
                </c:pt>
                <c:pt idx="4">
                  <c:v>9.8857142857142914</c:v>
                </c:pt>
                <c:pt idx="5">
                  <c:v>10.305194805194809</c:v>
                </c:pt>
                <c:pt idx="6">
                  <c:v>9.6045454545454554</c:v>
                </c:pt>
              </c:numCache>
            </c:numRef>
          </c:yVal>
        </c:ser>
        <c:axId val="90794624"/>
        <c:axId val="90829952"/>
      </c:scatterChart>
      <c:lineChart>
        <c:grouping val="standard"/>
        <c:ser>
          <c:idx val="1"/>
          <c:order val="1"/>
          <c:tx>
            <c:v>Kelembaban udara 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Sheet2!$D$14:$D$24</c:f>
              <c:numCache>
                <c:formatCode>General</c:formatCode>
                <c:ptCount val="11"/>
                <c:pt idx="3" formatCode="0.00">
                  <c:v>71.685714285714283</c:v>
                </c:pt>
                <c:pt idx="4" formatCode="0.00">
                  <c:v>60.157142857142844</c:v>
                </c:pt>
                <c:pt idx="5" formatCode="0.00">
                  <c:v>52.216666666666626</c:v>
                </c:pt>
                <c:pt idx="6" formatCode="0.00">
                  <c:v>51.954761904761895</c:v>
                </c:pt>
                <c:pt idx="7" formatCode="0.00">
                  <c:v>60.164285714285711</c:v>
                </c:pt>
                <c:pt idx="8" formatCode="0.00">
                  <c:v>71.0833333333333</c:v>
                </c:pt>
                <c:pt idx="9" formatCode="0.00">
                  <c:v>77.692857142857108</c:v>
                </c:pt>
              </c:numCache>
            </c:numRef>
          </c:val>
        </c:ser>
        <c:marker val="1"/>
        <c:axId val="90831872"/>
        <c:axId val="90833664"/>
      </c:lineChart>
      <c:valAx>
        <c:axId val="9079462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829952"/>
        <c:crosses val="autoZero"/>
        <c:crossBetween val="midCat"/>
        <c:majorUnit val="2"/>
      </c:valAx>
      <c:valAx>
        <c:axId val="90829952"/>
        <c:scaling>
          <c:orientation val="minMax"/>
          <c:max val="80"/>
          <c:min val="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Populas</a:t>
                </a:r>
                <a:r>
                  <a:rPr lang="id-ID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id-ID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Tenuipalpus 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794624"/>
        <c:crosses val="autoZero"/>
        <c:crossBetween val="midCat"/>
        <c:majorUnit val="10"/>
      </c:valAx>
      <c:catAx>
        <c:axId val="90831872"/>
        <c:scaling>
          <c:orientation val="minMax"/>
        </c:scaling>
        <c:delete val="1"/>
        <c:axPos val="b"/>
        <c:numFmt formatCode="General" sourceLinked="1"/>
        <c:tickLblPos val="nextTo"/>
        <c:crossAx val="90833664"/>
        <c:crosses val="autoZero"/>
        <c:auto val="1"/>
        <c:lblAlgn val="ctr"/>
        <c:lblOffset val="100"/>
      </c:catAx>
      <c:valAx>
        <c:axId val="90833664"/>
        <c:scaling>
          <c:orientation val="minMax"/>
          <c:max val="85"/>
          <c:min val="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id-ID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 humidity </a:t>
                </a: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(%)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831872"/>
        <c:crosses val="max"/>
        <c:crossBetween val="between"/>
        <c:maj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699654153969026"/>
          <c:y val="3.9635847405866793E-2"/>
          <c:w val="0.32032224159899503"/>
          <c:h val="0.19956189438584326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2939946033374169"/>
          <c:y val="1.9459437921471045E-2"/>
          <c:w val="0.73458817490582551"/>
          <c:h val="0.77643184531118348"/>
        </c:manualLayout>
      </c:layout>
      <c:scatterChart>
        <c:scatterStyle val="lineMarker"/>
        <c:ser>
          <c:idx val="0"/>
          <c:order val="0"/>
          <c:tx>
            <c:strRef>
              <c:f>Sheet2!$A$39</c:f>
              <c:strCache>
                <c:ptCount val="1"/>
                <c:pt idx="0">
                  <c:v>Coelogyne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6.3242823976037831E-4"/>
                  <c:y val="-6.511769990915841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0.083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- 3.1066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+ 37.362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- 88.712</a:t>
                    </a:r>
                    <a:r>
                      <a:rPr lang="id-ID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0.6772</a:t>
                    </a:r>
                    <a:endParaRPr lang="en-US" sz="1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Sheet2!$E$39:$E$45</c:f>
              <c:numCache>
                <c:formatCode>General</c:formatCode>
                <c:ptCount val="7"/>
                <c:pt idx="0">
                  <c:v>42.583333333333336</c:v>
                </c:pt>
                <c:pt idx="1">
                  <c:v>49.25</c:v>
                </c:pt>
                <c:pt idx="2">
                  <c:v>64.9166666666667</c:v>
                </c:pt>
                <c:pt idx="3">
                  <c:v>51.083333333333336</c:v>
                </c:pt>
                <c:pt idx="4">
                  <c:v>52.583333333333336</c:v>
                </c:pt>
                <c:pt idx="5">
                  <c:v>56</c:v>
                </c:pt>
                <c:pt idx="6">
                  <c:v>60.916666666666622</c:v>
                </c:pt>
              </c:numCache>
            </c:numRef>
          </c:yVal>
        </c:ser>
        <c:axId val="90864256"/>
        <c:axId val="90903680"/>
      </c:scatterChart>
      <c:lineChart>
        <c:grouping val="standard"/>
        <c:ser>
          <c:idx val="1"/>
          <c:order val="1"/>
          <c:tx>
            <c:v>Kelembaban udara 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Sheet2!$B$36:$B$46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Sheet2!$D$36:$D$46</c:f>
              <c:numCache>
                <c:formatCode>General</c:formatCode>
                <c:ptCount val="11"/>
                <c:pt idx="3" formatCode="0.00">
                  <c:v>69.3333333333333</c:v>
                </c:pt>
                <c:pt idx="4" formatCode="0.00">
                  <c:v>56.333333333333336</c:v>
                </c:pt>
                <c:pt idx="5" formatCode="0.00">
                  <c:v>46.333333333333336</c:v>
                </c:pt>
                <c:pt idx="6" formatCode="0.00">
                  <c:v>48.333333333333336</c:v>
                </c:pt>
                <c:pt idx="7" formatCode="0.00">
                  <c:v>63.333333333333336</c:v>
                </c:pt>
                <c:pt idx="8" formatCode="0.00">
                  <c:v>75.3333333333333</c:v>
                </c:pt>
                <c:pt idx="9" formatCode="0.00">
                  <c:v>79.8333333333333</c:v>
                </c:pt>
              </c:numCache>
            </c:numRef>
          </c:val>
        </c:ser>
        <c:marker val="1"/>
        <c:axId val="90905216"/>
        <c:axId val="90915200"/>
      </c:lineChart>
      <c:valAx>
        <c:axId val="90864256"/>
        <c:scaling>
          <c:orientation val="minMax"/>
          <c:max val="2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903680"/>
        <c:crosses val="autoZero"/>
        <c:crossBetween val="midCat"/>
        <c:majorUnit val="2"/>
      </c:valAx>
      <c:valAx>
        <c:axId val="90903680"/>
        <c:scaling>
          <c:orientation val="minMax"/>
        </c:scaling>
        <c:axPos val="l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864256"/>
        <c:crosses val="autoZero"/>
        <c:crossBetween val="midCat"/>
      </c:valAx>
      <c:catAx>
        <c:axId val="90905216"/>
        <c:scaling>
          <c:orientation val="minMax"/>
        </c:scaling>
        <c:delete val="1"/>
        <c:axPos val="b"/>
        <c:numFmt formatCode="General" sourceLinked="1"/>
        <c:tickLblPos val="nextTo"/>
        <c:crossAx val="90915200"/>
        <c:crosses val="autoZero"/>
        <c:auto val="1"/>
        <c:lblAlgn val="ctr"/>
        <c:lblOffset val="100"/>
      </c:catAx>
      <c:valAx>
        <c:axId val="90915200"/>
        <c:scaling>
          <c:orientation val="minMax"/>
        </c:scaling>
        <c:axPos val="r"/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905216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2939946033374169"/>
          <c:y val="0.17239469187847317"/>
          <c:w val="0.73458817490582551"/>
          <c:h val="0.77643184531118348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0.22343527661946971"/>
                  <c:y val="-0.4110480229777359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0.083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- 3.1066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+ 37.362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- 88.712</a:t>
                    </a:r>
                    <a:r>
                      <a:rPr lang="id-ID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0.6772</a:t>
                    </a:r>
                    <a:endParaRPr lang="en-US" sz="1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Sheet2!$E$39:$E$45</c:f>
              <c:numCache>
                <c:formatCode>General</c:formatCode>
                <c:ptCount val="7"/>
                <c:pt idx="0">
                  <c:v>42.583333333333336</c:v>
                </c:pt>
                <c:pt idx="1">
                  <c:v>49.25</c:v>
                </c:pt>
                <c:pt idx="2">
                  <c:v>64.9166666666667</c:v>
                </c:pt>
                <c:pt idx="3">
                  <c:v>51.083333333333336</c:v>
                </c:pt>
                <c:pt idx="4">
                  <c:v>52.583333333333336</c:v>
                </c:pt>
                <c:pt idx="5">
                  <c:v>56</c:v>
                </c:pt>
                <c:pt idx="6">
                  <c:v>60.916666666666622</c:v>
                </c:pt>
              </c:numCache>
            </c:numRef>
          </c:yVal>
        </c:ser>
        <c:axId val="90949120"/>
        <c:axId val="90951040"/>
      </c:scatterChart>
      <c:lineChart>
        <c:grouping val="standard"/>
        <c:ser>
          <c:idx val="1"/>
          <c:order val="1"/>
          <c:tx>
            <c:v>Relative humidity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Sheet2!$B$36:$B$46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Sheet2!$D$36:$D$46</c:f>
              <c:numCache>
                <c:formatCode>General</c:formatCode>
                <c:ptCount val="11"/>
                <c:pt idx="3" formatCode="0.00">
                  <c:v>69.3333333333333</c:v>
                </c:pt>
                <c:pt idx="4" formatCode="0.00">
                  <c:v>56.333333333333336</c:v>
                </c:pt>
                <c:pt idx="5" formatCode="0.00">
                  <c:v>46.333333333333336</c:v>
                </c:pt>
                <c:pt idx="6" formatCode="0.00">
                  <c:v>48.333333333333336</c:v>
                </c:pt>
                <c:pt idx="7" formatCode="0.00">
                  <c:v>63.333333333333336</c:v>
                </c:pt>
                <c:pt idx="8" formatCode="0.00">
                  <c:v>75.3333333333333</c:v>
                </c:pt>
                <c:pt idx="9" formatCode="0.00">
                  <c:v>79.8333333333333</c:v>
                </c:pt>
              </c:numCache>
            </c:numRef>
          </c:val>
        </c:ser>
        <c:marker val="1"/>
        <c:axId val="90969600"/>
        <c:axId val="90971136"/>
      </c:lineChart>
      <c:valAx>
        <c:axId val="90949120"/>
        <c:scaling>
          <c:orientation val="minMax"/>
          <c:max val="20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951040"/>
        <c:crosses val="autoZero"/>
        <c:crossBetween val="midCat"/>
        <c:majorUnit val="2"/>
      </c:valAx>
      <c:valAx>
        <c:axId val="90951040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 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949120"/>
        <c:crosses val="autoZero"/>
        <c:crossBetween val="midCat"/>
      </c:valAx>
      <c:catAx>
        <c:axId val="90969600"/>
        <c:scaling>
          <c:orientation val="minMax"/>
        </c:scaling>
        <c:delete val="1"/>
        <c:axPos val="b"/>
        <c:numFmt formatCode="General" sourceLinked="1"/>
        <c:tickLblPos val="nextTo"/>
        <c:crossAx val="90971136"/>
        <c:crosses val="autoZero"/>
        <c:auto val="1"/>
        <c:lblAlgn val="ctr"/>
        <c:lblOffset val="100"/>
      </c:catAx>
      <c:valAx>
        <c:axId val="90971136"/>
        <c:scaling>
          <c:orientation val="minMax"/>
          <c:min val="45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 humidity (%)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969600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821925680342608"/>
          <c:y val="1.0249914412872305E-2"/>
          <c:w val="0.29887244094488236"/>
          <c:h val="0.22457225455513721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5638796762156404"/>
          <c:y val="5.9553903648786127E-2"/>
          <c:w val="0.68889607596056734"/>
          <c:h val="0.80569597593427633"/>
        </c:manualLayout>
      </c:layout>
      <c:scatterChart>
        <c:scatterStyle val="lineMarker"/>
        <c:ser>
          <c:idx val="0"/>
          <c:order val="0"/>
          <c:tx>
            <c:strRef>
              <c:f>Sheet2!$A$28</c:f>
              <c:strCache>
                <c:ptCount val="1"/>
                <c:pt idx="0">
                  <c:v>Phalaenopsis  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8.1085502343843471E-2"/>
                  <c:y val="9.6037184758052507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9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id-ID"/>
                </a:p>
              </c:tx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Sheet2!$E$28:$E$34</c:f>
              <c:numCache>
                <c:formatCode>General</c:formatCode>
                <c:ptCount val="7"/>
                <c:pt idx="0">
                  <c:v>59.787500000000001</c:v>
                </c:pt>
                <c:pt idx="1">
                  <c:v>62.275000000000013</c:v>
                </c:pt>
                <c:pt idx="2">
                  <c:v>64.696874999999977</c:v>
                </c:pt>
                <c:pt idx="3">
                  <c:v>57.334375000000001</c:v>
                </c:pt>
                <c:pt idx="4">
                  <c:v>52.456249999999997</c:v>
                </c:pt>
                <c:pt idx="5">
                  <c:v>46.546875</c:v>
                </c:pt>
                <c:pt idx="6">
                  <c:v>37.071874999999999</c:v>
                </c:pt>
              </c:numCache>
            </c:numRef>
          </c:yVal>
        </c:ser>
        <c:axId val="90989696"/>
        <c:axId val="90992000"/>
      </c:scatterChart>
      <c:lineChart>
        <c:grouping val="standard"/>
        <c:ser>
          <c:idx val="1"/>
          <c:order val="1"/>
          <c:tx>
            <c:v>Kelembapan udara 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Sheet2!$D$25:$D$35</c:f>
              <c:numCache>
                <c:formatCode>General</c:formatCode>
                <c:ptCount val="11"/>
                <c:pt idx="3" formatCode="0.00">
                  <c:v>68.964062499999997</c:v>
                </c:pt>
                <c:pt idx="4" formatCode="0.00">
                  <c:v>57.188368055555557</c:v>
                </c:pt>
                <c:pt idx="5" formatCode="0.00">
                  <c:v>52.487847222222193</c:v>
                </c:pt>
                <c:pt idx="6" formatCode="0.00">
                  <c:v>48.793402777777793</c:v>
                </c:pt>
                <c:pt idx="7" formatCode="0.00">
                  <c:v>62.868055555555557</c:v>
                </c:pt>
                <c:pt idx="8" formatCode="0.00">
                  <c:v>74.019097222222229</c:v>
                </c:pt>
                <c:pt idx="9" formatCode="0.00">
                  <c:v>81.340277777777771</c:v>
                </c:pt>
              </c:numCache>
            </c:numRef>
          </c:val>
        </c:ser>
        <c:marker val="1"/>
        <c:axId val="91010176"/>
        <c:axId val="91011712"/>
      </c:lineChart>
      <c:valAx>
        <c:axId val="9098969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992000"/>
        <c:crosses val="autoZero"/>
        <c:crossBetween val="midCat"/>
        <c:majorUnit val="2"/>
      </c:valAx>
      <c:valAx>
        <c:axId val="90992000"/>
        <c:scaling>
          <c:orientation val="minMax"/>
          <c:max val="130"/>
          <c:min val="0"/>
        </c:scaling>
        <c:axPos val="l"/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989696"/>
        <c:crosses val="autoZero"/>
        <c:crossBetween val="midCat"/>
        <c:majorUnit val="10"/>
      </c:valAx>
      <c:catAx>
        <c:axId val="91010176"/>
        <c:scaling>
          <c:orientation val="minMax"/>
        </c:scaling>
        <c:delete val="1"/>
        <c:axPos val="b"/>
        <c:numFmt formatCode="General" sourceLinked="1"/>
        <c:tickLblPos val="nextTo"/>
        <c:crossAx val="91011712"/>
        <c:crosses val="autoZero"/>
        <c:auto val="1"/>
        <c:lblAlgn val="ctr"/>
        <c:lblOffset val="100"/>
      </c:catAx>
      <c:valAx>
        <c:axId val="91011712"/>
        <c:scaling>
          <c:orientation val="minMax"/>
          <c:max val="110"/>
          <c:min val="0"/>
        </c:scaling>
        <c:axPos val="r"/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010176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5638796762156404"/>
          <c:y val="0.18533877542396243"/>
          <c:w val="0.68591537097924549"/>
          <c:h val="0.79377038431711233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6895105236488428"/>
                  <c:y val="-0.8462414785462436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i="1" baseline="0"/>
                      <a:t>Y</a:t>
                    </a:r>
                    <a:r>
                      <a:rPr lang="en-US" baseline="0"/>
                      <a:t> = -0.2872</a:t>
                    </a:r>
                    <a:r>
                      <a:rPr lang="id-ID" i="1" baseline="0"/>
                      <a:t>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+ 4.8956</a:t>
                    </a:r>
                    <a:r>
                      <a:rPr lang="id-ID" i="1" baseline="0"/>
                      <a:t>X</a:t>
                    </a:r>
                    <a:r>
                      <a:rPr lang="en-US" baseline="0"/>
                      <a:t> + 41.514</a:t>
                    </a:r>
                    <a:r>
                      <a:rPr lang="id-ID" baseline="0"/>
                      <a:t>; </a:t>
                    </a:r>
                    <a:r>
                      <a:rPr lang="en-US" baseline="0"/>
                      <a:t>R² = 0.976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Sheet2!$E$28:$E$34</c:f>
              <c:numCache>
                <c:formatCode>General</c:formatCode>
                <c:ptCount val="7"/>
                <c:pt idx="0">
                  <c:v>59.787500000000001</c:v>
                </c:pt>
                <c:pt idx="1">
                  <c:v>62.275000000000013</c:v>
                </c:pt>
                <c:pt idx="2">
                  <c:v>64.696874999999977</c:v>
                </c:pt>
                <c:pt idx="3">
                  <c:v>57.334375000000001</c:v>
                </c:pt>
                <c:pt idx="4">
                  <c:v>52.456249999999997</c:v>
                </c:pt>
                <c:pt idx="5">
                  <c:v>46.546875</c:v>
                </c:pt>
                <c:pt idx="6">
                  <c:v>37.071874999999999</c:v>
                </c:pt>
              </c:numCache>
            </c:numRef>
          </c:yVal>
        </c:ser>
        <c:axId val="91041792"/>
        <c:axId val="91043712"/>
      </c:scatterChart>
      <c:lineChart>
        <c:grouping val="standard"/>
        <c:ser>
          <c:idx val="1"/>
          <c:order val="1"/>
          <c:tx>
            <c:v>Relative humidity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Sheet2!$D$25:$D$35</c:f>
              <c:numCache>
                <c:formatCode>General</c:formatCode>
                <c:ptCount val="11"/>
                <c:pt idx="3" formatCode="0.00">
                  <c:v>68.964062499999997</c:v>
                </c:pt>
                <c:pt idx="4" formatCode="0.00">
                  <c:v>57.188368055555557</c:v>
                </c:pt>
                <c:pt idx="5" formatCode="0.00">
                  <c:v>52.487847222222193</c:v>
                </c:pt>
                <c:pt idx="6" formatCode="0.00">
                  <c:v>48.793402777777793</c:v>
                </c:pt>
                <c:pt idx="7" formatCode="0.00">
                  <c:v>62.868055555555557</c:v>
                </c:pt>
                <c:pt idx="8" formatCode="0.00">
                  <c:v>74.019097222222229</c:v>
                </c:pt>
                <c:pt idx="9" formatCode="0.00">
                  <c:v>81.340277777777771</c:v>
                </c:pt>
              </c:numCache>
            </c:numRef>
          </c:val>
        </c:ser>
        <c:marker val="1"/>
        <c:axId val="91058176"/>
        <c:axId val="91059712"/>
      </c:lineChart>
      <c:valAx>
        <c:axId val="91041792"/>
        <c:scaling>
          <c:orientation val="minMax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0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1043712"/>
        <c:crosses val="autoZero"/>
        <c:crossBetween val="midCat"/>
        <c:majorUnit val="2"/>
      </c:valAx>
      <c:valAx>
        <c:axId val="91043712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</a:t>
                </a:r>
              </a:p>
            </c:rich>
          </c:tx>
          <c:layout>
            <c:manualLayout>
              <c:xMode val="edge"/>
              <c:yMode val="edge"/>
              <c:x val="1.8065800465686725E-2"/>
              <c:y val="0.34896483684220353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041792"/>
        <c:crosses val="autoZero"/>
        <c:crossBetween val="midCat"/>
        <c:majorUnit val="5"/>
      </c:valAx>
      <c:catAx>
        <c:axId val="91058176"/>
        <c:scaling>
          <c:orientation val="minMax"/>
        </c:scaling>
        <c:delete val="1"/>
        <c:axPos val="b"/>
        <c:numFmt formatCode="General" sourceLinked="1"/>
        <c:tickLblPos val="nextTo"/>
        <c:crossAx val="91059712"/>
        <c:crosses val="autoZero"/>
        <c:auto val="1"/>
        <c:lblAlgn val="ctr"/>
        <c:lblOffset val="100"/>
      </c:catAx>
      <c:valAx>
        <c:axId val="91059712"/>
        <c:scaling>
          <c:orientation val="minMax"/>
          <c:min val="45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 humidity (%)</a:t>
                </a:r>
              </a:p>
            </c:rich>
          </c:tx>
          <c:layout>
            <c:manualLayout>
              <c:xMode val="edge"/>
              <c:yMode val="edge"/>
              <c:x val="0.93144380654449876"/>
              <c:y val="0.38537964669309976"/>
            </c:manualLayout>
          </c:layout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058176"/>
        <c:crosses val="max"/>
        <c:crossBetween val="between"/>
        <c:maj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802414935153421"/>
          <c:y val="3.1249976731631952E-2"/>
          <c:w val="0.34227522914037556"/>
          <c:h val="0.14086260494033989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>
        <c:manualLayout>
          <c:layoutTarget val="inner"/>
          <c:xMode val="edge"/>
          <c:yMode val="edge"/>
          <c:x val="0.13284625000622594"/>
          <c:y val="0.16778246167139174"/>
          <c:w val="0.77607215606588265"/>
          <c:h val="0.72569547679716728"/>
        </c:manualLayout>
      </c:layout>
      <c:barChart>
        <c:barDir val="col"/>
        <c:grouping val="clustered"/>
        <c:ser>
          <c:idx val="0"/>
          <c:order val="0"/>
          <c:tx>
            <c:strRef>
              <c:f>Sheet1!$S$12</c:f>
              <c:strCache>
                <c:ptCount val="1"/>
                <c:pt idx="0">
                  <c:v>Catlleya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9.86 c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analisis.xlsx]Sheet1'!$O$8,'[Copy of hasil analisis.xlsx]Sheet1'!$M$5</c:f>
              <c:strCache>
                <c:ptCount val="2"/>
                <c:pt idx="0">
                  <c:v>Population of Tenuipalpus</c:v>
                </c:pt>
                <c:pt idx="1">
                  <c:v>Intensitas serangan</c:v>
                </c:pt>
              </c:strCache>
            </c:strRef>
          </c:cat>
          <c:val>
            <c:numRef>
              <c:f>'[Copy of hasil analisis.xlsx]Sheet1'!$L$6,'[Copy of hasil analisis.xlsx]Sheet1'!$T$12</c:f>
              <c:numCache>
                <c:formatCode>General</c:formatCode>
                <c:ptCount val="2"/>
                <c:pt idx="0">
                  <c:v>9.8571429000000048</c:v>
                </c:pt>
                <c:pt idx="1">
                  <c:v>20.021429999999981</c:v>
                </c:pt>
              </c:numCache>
            </c:numRef>
          </c:val>
        </c:ser>
        <c:ser>
          <c:idx val="1"/>
          <c:order val="1"/>
          <c:tx>
            <c:strRef>
              <c:f>Sheet1!$J$7</c:f>
              <c:strCache>
                <c:ptCount val="1"/>
                <c:pt idx="0">
                  <c:v>Coelogyne</c:v>
                </c:pt>
              </c:strCache>
            </c:strRef>
          </c:tx>
          <c:spPr>
            <a:pattFill prst="dkDn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72.00 a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analisis.xlsx]Sheet1'!$O$8,'[Copy of hasil analisis.xlsx]Sheet1'!$M$5</c:f>
              <c:strCache>
                <c:ptCount val="2"/>
                <c:pt idx="0">
                  <c:v>Population of Tenuipalpus</c:v>
                </c:pt>
                <c:pt idx="1">
                  <c:v>Intensitas serangan</c:v>
                </c:pt>
              </c:strCache>
            </c:strRef>
          </c:cat>
          <c:val>
            <c:numRef>
              <c:f>'[Copy of hasil analisis.xlsx]Sheet1'!$L$7,'[Copy of hasil analisis.xlsx]Sheet1'!$T$13</c:f>
              <c:numCache>
                <c:formatCode>General</c:formatCode>
                <c:ptCount val="2"/>
                <c:pt idx="0">
                  <c:v>72</c:v>
                </c:pt>
                <c:pt idx="1">
                  <c:v>30.1</c:v>
                </c:pt>
              </c:numCache>
            </c:numRef>
          </c:val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Dendrobium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63.57 a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analisis.xlsx]Sheet1'!$O$8,'[Copy of hasil analisis.xlsx]Sheet1'!$M$5</c:f>
              <c:strCache>
                <c:ptCount val="2"/>
                <c:pt idx="0">
                  <c:v>Population of Tenuipalpus</c:v>
                </c:pt>
                <c:pt idx="1">
                  <c:v>Intensitas serangan</c:v>
                </c:pt>
              </c:strCache>
            </c:strRef>
          </c:cat>
          <c:val>
            <c:numRef>
              <c:f>'[Copy of hasil analisis.xlsx]Sheet1'!$L$8,'[Copy of hasil analisis.xlsx]Sheet1'!$T$14</c:f>
              <c:numCache>
                <c:formatCode>General</c:formatCode>
                <c:ptCount val="2"/>
                <c:pt idx="0">
                  <c:v>63.571428599999997</c:v>
                </c:pt>
                <c:pt idx="1">
                  <c:v>23.583329999999982</c:v>
                </c:pt>
              </c:numCache>
            </c:numRef>
          </c:val>
        </c:ser>
        <c:ser>
          <c:idx val="3"/>
          <c:order val="3"/>
          <c:tx>
            <c:strRef>
              <c:f>Sheet1!$J$9</c:f>
              <c:strCache>
                <c:ptCount val="1"/>
                <c:pt idx="0">
                  <c:v>Phalaenopsis</c:v>
                </c:pt>
              </c:strCache>
            </c:strRef>
          </c:tx>
          <c:spPr>
            <a:pattFill prst="zigZ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54.29 b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analisis.xlsx]Sheet1'!$O$8,'[Copy of hasil analisis.xlsx]Sheet1'!$M$5</c:f>
              <c:strCache>
                <c:ptCount val="2"/>
                <c:pt idx="0">
                  <c:v>Population of Tenuipalpus</c:v>
                </c:pt>
                <c:pt idx="1">
                  <c:v>Intensitas serangan</c:v>
                </c:pt>
              </c:strCache>
            </c:strRef>
          </c:cat>
          <c:val>
            <c:numRef>
              <c:f>'[Copy of hasil analisis.xlsx]Sheet1'!$L$9,'[Copy of hasil analisis.xlsx]Sheet1'!$T$15</c:f>
              <c:numCache>
                <c:formatCode>General</c:formatCode>
                <c:ptCount val="2"/>
                <c:pt idx="0">
                  <c:v>54.285714300000038</c:v>
                </c:pt>
                <c:pt idx="1">
                  <c:v>22.41249999999998</c:v>
                </c:pt>
              </c:numCache>
            </c:numRef>
          </c:val>
        </c:ser>
        <c:dLbls>
          <c:showVal val="1"/>
        </c:dLbls>
        <c:gapWidth val="163"/>
        <c:overlap val="-26"/>
        <c:axId val="91154688"/>
        <c:axId val="91258880"/>
      </c:barChart>
      <c:catAx>
        <c:axId val="91154688"/>
        <c:scaling>
          <c:orientation val="minMax"/>
        </c:scaling>
        <c:axPos val="b"/>
        <c:numFmt formatCode="General" sourceLinked="1"/>
        <c:majorTickMark val="cross"/>
        <c:tickLblPos val="nextTo"/>
        <c:spPr>
          <a:noFill/>
          <a:ln w="1587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258880"/>
        <c:crosses val="autoZero"/>
        <c:auto val="1"/>
        <c:lblAlgn val="ctr"/>
        <c:lblOffset val="100"/>
      </c:catAx>
      <c:valAx>
        <c:axId val="9125888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</a:t>
                </a:r>
                <a:r>
                  <a:rPr lang="id-ID" sz="1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tion</a:t>
                </a:r>
                <a:r>
                  <a:rPr lang="id-ID" sz="100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sz="1000" i="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Tenuipalpus</a:t>
                </a:r>
                <a:endParaRPr lang="en-US" sz="1000" i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6511405549763382E-2"/>
              <c:y val="0.194557830988375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15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>
        <c:manualLayout>
          <c:layoutTarget val="inner"/>
          <c:xMode val="edge"/>
          <c:yMode val="edge"/>
          <c:x val="2.1767499922972403E-2"/>
          <c:y val="0.19625500310142249"/>
          <c:w val="0.71964186819916243"/>
          <c:h val="0.69341585232409908"/>
        </c:manualLayout>
      </c:layout>
      <c:barChart>
        <c:barDir val="col"/>
        <c:grouping val="clustered"/>
        <c:ser>
          <c:idx val="0"/>
          <c:order val="0"/>
          <c:tx>
            <c:strRef>
              <c:f>Sheet1!$S$12</c:f>
              <c:strCache>
                <c:ptCount val="1"/>
                <c:pt idx="0">
                  <c:v>Catlleya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20.02 a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analisis.xlsx]Sheet1'!$L$5,'[Copy of hasil analisis.xlsx]Sheet1'!$M$5</c:f>
              <c:strCache>
                <c:ptCount val="2"/>
                <c:pt idx="0">
                  <c:v>Populasi tungau </c:v>
                </c:pt>
                <c:pt idx="1">
                  <c:v>Intensitas serangan</c:v>
                </c:pt>
              </c:strCache>
            </c:strRef>
          </c:cat>
          <c:val>
            <c:numRef>
              <c:f>Sheet1!$T$12</c:f>
              <c:numCache>
                <c:formatCode>General</c:formatCode>
                <c:ptCount val="1"/>
                <c:pt idx="0">
                  <c:v>20.021429999999988</c:v>
                </c:pt>
              </c:numCache>
            </c:numRef>
          </c:val>
        </c:ser>
        <c:ser>
          <c:idx val="1"/>
          <c:order val="1"/>
          <c:tx>
            <c:strRef>
              <c:f>Sheet1!$J$7</c:f>
              <c:strCache>
                <c:ptCount val="1"/>
                <c:pt idx="0">
                  <c:v>Coelogyne</c:v>
                </c:pt>
              </c:strCache>
            </c:strRef>
          </c:tx>
          <c:spPr>
            <a:pattFill prst="dkDn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30.10 a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analisis.xlsx]Sheet1'!$L$5,'[Copy of hasil analisis.xlsx]Sheet1'!$M$5</c:f>
              <c:strCache>
                <c:ptCount val="2"/>
                <c:pt idx="0">
                  <c:v>Populasi tungau </c:v>
                </c:pt>
                <c:pt idx="1">
                  <c:v>Intensitas serangan</c:v>
                </c:pt>
              </c:strCache>
            </c:strRef>
          </c:cat>
          <c:val>
            <c:numRef>
              <c:f>Sheet1!$T$13</c:f>
              <c:numCache>
                <c:formatCode>General</c:formatCode>
                <c:ptCount val="1"/>
                <c:pt idx="0">
                  <c:v>30.1</c:v>
                </c:pt>
              </c:numCache>
            </c:numRef>
          </c:val>
        </c:ser>
        <c:ser>
          <c:idx val="2"/>
          <c:order val="2"/>
          <c:tx>
            <c:strRef>
              <c:f>Sheet1!$J$8</c:f>
              <c:strCache>
                <c:ptCount val="1"/>
                <c:pt idx="0">
                  <c:v>Dendrobium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23.58 a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analisis.xlsx]Sheet1'!$L$5,'[Copy of hasil analisis.xlsx]Sheet1'!$M$5</c:f>
              <c:strCache>
                <c:ptCount val="2"/>
                <c:pt idx="0">
                  <c:v>Populasi tungau </c:v>
                </c:pt>
                <c:pt idx="1">
                  <c:v>Intensitas serangan</c:v>
                </c:pt>
              </c:strCache>
            </c:strRef>
          </c:cat>
          <c:val>
            <c:numRef>
              <c:f>Sheet1!$T$14</c:f>
              <c:numCache>
                <c:formatCode>General</c:formatCode>
                <c:ptCount val="1"/>
                <c:pt idx="0">
                  <c:v>23.583329999999989</c:v>
                </c:pt>
              </c:numCache>
            </c:numRef>
          </c:val>
        </c:ser>
        <c:ser>
          <c:idx val="3"/>
          <c:order val="3"/>
          <c:tx>
            <c:strRef>
              <c:f>Sheet1!$J$9</c:f>
              <c:strCache>
                <c:ptCount val="1"/>
                <c:pt idx="0">
                  <c:v>Phalaenopsis</c:v>
                </c:pt>
              </c:strCache>
            </c:strRef>
          </c:tx>
          <c:spPr>
            <a:pattFill prst="zigZag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22.41 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hasil analisis.xlsx]Sheet1'!$L$5,'[Copy of hasil analisis.xlsx]Sheet1'!$M$5</c:f>
              <c:strCache>
                <c:ptCount val="2"/>
                <c:pt idx="0">
                  <c:v>Populasi tungau </c:v>
                </c:pt>
                <c:pt idx="1">
                  <c:v>Intensitas serangan</c:v>
                </c:pt>
              </c:strCache>
            </c:strRef>
          </c:cat>
          <c:val>
            <c:numRef>
              <c:f>Sheet1!$T$15</c:f>
              <c:numCache>
                <c:formatCode>General</c:formatCode>
                <c:ptCount val="1"/>
                <c:pt idx="0">
                  <c:v>22.412499999999991</c:v>
                </c:pt>
              </c:numCache>
            </c:numRef>
          </c:val>
        </c:ser>
        <c:dLbls>
          <c:showVal val="1"/>
        </c:dLbls>
        <c:gapWidth val="163"/>
        <c:overlap val="-26"/>
        <c:axId val="91330432"/>
        <c:axId val="91328512"/>
      </c:barChart>
      <c:valAx>
        <c:axId val="91328512"/>
        <c:scaling>
          <c:orientation val="minMax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id-ID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Attack</a:t>
                </a:r>
                <a:r>
                  <a:rPr lang="id-ID" sz="105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intensity of </a:t>
                </a:r>
                <a:r>
                  <a:rPr lang="id-ID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Tenuipalpus</a:t>
                </a:r>
                <a:endParaRPr lang="en-US" sz="1050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84286686674406253"/>
              <c:y val="0.1941826352276056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1330432"/>
        <c:crosses val="max"/>
        <c:crossBetween val="between"/>
      </c:valAx>
      <c:catAx>
        <c:axId val="91330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id-ID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Attack </a:t>
                </a: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Intensity of</a:t>
                </a:r>
                <a:r>
                  <a:rPr lang="id-ID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i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Tenuipalpus</a:t>
                </a:r>
                <a:endParaRPr lang="en-US" i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9914130062389714E-2"/>
              <c:y val="0.9338943846096129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crossAx val="9132851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5924628374999096E-2"/>
          <c:y val="1.2089944296625643E-3"/>
          <c:w val="0.69708148761349709"/>
          <c:h val="0.175312340536487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4446525711778133"/>
          <c:y val="0.12663920530422271"/>
          <c:w val="0.72168383075510256"/>
          <c:h val="0.85113895956355634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3377873358529319"/>
                  <c:y val="-0.8733473334606081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-0.2872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+ 4.8956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+ 41.514</a:t>
                    </a:r>
                    <a:r>
                      <a:rPr lang="id-ID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0.976</a:t>
                    </a:r>
                    <a:endParaRPr lang="en-US" sz="9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Sheet2!$E$28:$E$34</c:f>
              <c:numCache>
                <c:formatCode>General</c:formatCode>
                <c:ptCount val="7"/>
                <c:pt idx="0">
                  <c:v>59.787500000000001</c:v>
                </c:pt>
                <c:pt idx="1">
                  <c:v>62.275000000000013</c:v>
                </c:pt>
                <c:pt idx="2">
                  <c:v>64.696874999999949</c:v>
                </c:pt>
                <c:pt idx="3">
                  <c:v>57.334375000000001</c:v>
                </c:pt>
                <c:pt idx="4">
                  <c:v>52.456249999999997</c:v>
                </c:pt>
                <c:pt idx="5">
                  <c:v>46.546875</c:v>
                </c:pt>
                <c:pt idx="6">
                  <c:v>37.071874999999999</c:v>
                </c:pt>
              </c:numCache>
            </c:numRef>
          </c:yVal>
        </c:ser>
        <c:axId val="90632192"/>
        <c:axId val="90634112"/>
      </c:scatterChart>
      <c:lineChart>
        <c:grouping val="standard"/>
        <c:ser>
          <c:idx val="1"/>
          <c:order val="1"/>
          <c:tx>
            <c:v>Temperature</c:v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Sheet2!$C$25:$C$35</c:f>
              <c:numCache>
                <c:formatCode>General</c:formatCode>
                <c:ptCount val="11"/>
                <c:pt idx="3" formatCode="0.00">
                  <c:v>25.460937499999989</c:v>
                </c:pt>
                <c:pt idx="4" formatCode="0.00">
                  <c:v>28.879861111111136</c:v>
                </c:pt>
                <c:pt idx="5" formatCode="0.00">
                  <c:v>29.675086805555541</c:v>
                </c:pt>
                <c:pt idx="6" formatCode="0.00">
                  <c:v>30.27065972222222</c:v>
                </c:pt>
                <c:pt idx="7" formatCode="0.00">
                  <c:v>28.104687500000001</c:v>
                </c:pt>
                <c:pt idx="8" formatCode="0.00">
                  <c:v>25.464322916666649</c:v>
                </c:pt>
                <c:pt idx="9" formatCode="0.00">
                  <c:v>24.143663194444457</c:v>
                </c:pt>
              </c:numCache>
            </c:numRef>
          </c:val>
        </c:ser>
        <c:marker val="1"/>
        <c:axId val="90644480"/>
        <c:axId val="90646016"/>
      </c:lineChart>
      <c:valAx>
        <c:axId val="90632192"/>
        <c:scaling>
          <c:orientation val="minMax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0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634112"/>
        <c:crosses val="autoZero"/>
        <c:crossBetween val="midCat"/>
        <c:majorUnit val="2"/>
      </c:valAx>
      <c:valAx>
        <c:axId val="90634112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</a:t>
                </a:r>
              </a:p>
            </c:rich>
          </c:tx>
          <c:layout>
            <c:manualLayout>
              <c:xMode val="edge"/>
              <c:yMode val="edge"/>
              <c:x val="1.2104466671395798E-2"/>
              <c:y val="0.31131097501701277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632192"/>
        <c:crosses val="autoZero"/>
        <c:crossBetween val="midCat"/>
        <c:majorUnit val="5"/>
      </c:valAx>
      <c:catAx>
        <c:axId val="90644480"/>
        <c:scaling>
          <c:orientation val="minMax"/>
        </c:scaling>
        <c:delete val="1"/>
        <c:axPos val="b"/>
        <c:numFmt formatCode="General" sourceLinked="1"/>
        <c:tickLblPos val="nextTo"/>
        <c:crossAx val="90646016"/>
        <c:crosses val="autoZero"/>
        <c:auto val="1"/>
        <c:lblAlgn val="ctr"/>
        <c:lblOffset val="100"/>
      </c:catAx>
      <c:valAx>
        <c:axId val="90646016"/>
        <c:scaling>
          <c:orientation val="minMax"/>
          <c:max val="36"/>
          <c:min val="2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(°</a:t>
                </a:r>
                <a:r>
                  <a:rPr lang="az-Cyrl-AZ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>
            <c:manualLayout>
              <c:xMode val="edge"/>
              <c:yMode val="edge"/>
              <c:x val="0.94932798940672958"/>
              <c:y val="0.43608904442500246"/>
            </c:manualLayout>
          </c:layout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644480"/>
        <c:crosses val="max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788782392616259"/>
          <c:y val="4.9502352739215147E-2"/>
          <c:w val="0.34227518857440131"/>
          <c:h val="0.14505531253037837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4446525711778113"/>
          <c:y val="0.20630290760958372"/>
          <c:w val="0.74254876562435079"/>
          <c:h val="0.65894691386514914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3959087359768979"/>
                  <c:y val="-0.6753184154549566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-0.0469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+ 1.2075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+ 2.9357</a:t>
                    </a:r>
                    <a:r>
                      <a:rPr lang="id-ID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0.7526</a:t>
                    </a:r>
                    <a:endParaRPr lang="en-US" sz="9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Sheet2!$E$17:$E$23</c:f>
              <c:numCache>
                <c:formatCode>General</c:formatCode>
                <c:ptCount val="7"/>
                <c:pt idx="0">
                  <c:v>8.5564935064935064</c:v>
                </c:pt>
                <c:pt idx="1">
                  <c:v>9.2824675324675319</c:v>
                </c:pt>
                <c:pt idx="2">
                  <c:v>10.462987012987014</c:v>
                </c:pt>
                <c:pt idx="3">
                  <c:v>11.377922077922078</c:v>
                </c:pt>
                <c:pt idx="4">
                  <c:v>9.8857142857142861</c:v>
                </c:pt>
                <c:pt idx="5">
                  <c:v>10.305194805194805</c:v>
                </c:pt>
                <c:pt idx="6">
                  <c:v>9.6045454545454554</c:v>
                </c:pt>
              </c:numCache>
            </c:numRef>
          </c:yVal>
        </c:ser>
        <c:axId val="100928896"/>
        <c:axId val="100987264"/>
      </c:scatterChart>
      <c:lineChart>
        <c:grouping val="standard"/>
        <c:ser>
          <c:idx val="1"/>
          <c:order val="1"/>
          <c:tx>
            <c:strRef>
              <c:f>Sheet2!$C$2</c:f>
              <c:strCache>
                <c:ptCount val="1"/>
                <c:pt idx="0">
                  <c:v>Suhu udara (°С)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Sheet2!$B$14:$B$24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Sheet2!$C$13:$C$24</c:f>
              <c:numCache>
                <c:formatCode>0.00</c:formatCode>
                <c:ptCount val="12"/>
                <c:pt idx="4">
                  <c:v>24.791428571428572</c:v>
                </c:pt>
                <c:pt idx="5">
                  <c:v>27.988571428571426</c:v>
                </c:pt>
                <c:pt idx="6">
                  <c:v>29.630476190476191</c:v>
                </c:pt>
                <c:pt idx="7">
                  <c:v>29.538571428571426</c:v>
                </c:pt>
                <c:pt idx="8">
                  <c:v>28.017142857142858</c:v>
                </c:pt>
                <c:pt idx="9">
                  <c:v>25.886666666666663</c:v>
                </c:pt>
                <c:pt idx="10">
                  <c:v>24.859047619047622</c:v>
                </c:pt>
              </c:numCache>
            </c:numRef>
          </c:val>
        </c:ser>
        <c:marker val="1"/>
        <c:axId val="101042432"/>
        <c:axId val="101825536"/>
      </c:lineChart>
      <c:valAx>
        <c:axId val="10092889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100987264"/>
        <c:crosses val="autoZero"/>
        <c:crossBetween val="midCat"/>
        <c:majorUnit val="2"/>
      </c:valAx>
      <c:valAx>
        <c:axId val="100987264"/>
        <c:scaling>
          <c:orientation val="minMax"/>
          <c:max val="80"/>
          <c:min val="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#,##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0928896"/>
        <c:crosses val="autoZero"/>
        <c:crossBetween val="midCat"/>
        <c:majorUnit val="10"/>
      </c:valAx>
      <c:catAx>
        <c:axId val="101042432"/>
        <c:scaling>
          <c:orientation val="minMax"/>
        </c:scaling>
        <c:delete val="1"/>
        <c:axPos val="b"/>
        <c:numFmt formatCode="General" sourceLinked="1"/>
        <c:tickLblPos val="nextTo"/>
        <c:crossAx val="101825536"/>
        <c:crosses val="autoZero"/>
        <c:auto val="1"/>
        <c:lblAlgn val="ctr"/>
        <c:lblOffset val="100"/>
      </c:catAx>
      <c:valAx>
        <c:axId val="101825536"/>
        <c:scaling>
          <c:orientation val="minMax"/>
          <c:max val="36"/>
          <c:min val="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(°</a:t>
                </a:r>
                <a:r>
                  <a:rPr lang="az-Cyrl-AZ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1042432"/>
        <c:crosses val="max"/>
        <c:crossBetween val="between"/>
        <c:majorUnit val="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650466510478139"/>
          <c:y val="1.0286072731474602E-2"/>
          <c:w val="0.32742353514535538"/>
          <c:h val="0.20426187292626161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1465513372918543"/>
          <c:y val="5.0925925925925923E-2"/>
          <c:w val="0.76126806713510764"/>
          <c:h val="0.74530074365704291"/>
        </c:manualLayout>
      </c:layout>
      <c:scatterChart>
        <c:scatterStyle val="lineMarker"/>
        <c:ser>
          <c:idx val="0"/>
          <c:order val="0"/>
          <c:tx>
            <c:strRef>
              <c:f>Sheet2!$A$10</c:f>
              <c:strCache>
                <c:ptCount val="1"/>
                <c:pt idx="0">
                  <c:v>Dendroboium 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  <a:effectLst/>
            </c:spPr>
          </c:marker>
          <c:trendline>
            <c:spPr>
              <a:ln w="22225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9.5619203849518761E-2"/>
                  <c:y val="0.1567166083406242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/>
                      <a:t>y = -0.369x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+ 8.9904x + 14.581</a:t>
                    </a:r>
                    <a:r>
                      <a:rPr lang="id-ID" baseline="0"/>
                      <a:t>; </a:t>
                    </a:r>
                    <a:r>
                      <a:rPr lang="en-US" baseline="0"/>
                      <a:t>R² = 0.7815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Sheet2!$E$6:$E$12</c:f>
              <c:numCache>
                <c:formatCode>0</c:formatCode>
                <c:ptCount val="7"/>
                <c:pt idx="0">
                  <c:v>56.948973063973064</c:v>
                </c:pt>
                <c:pt idx="1">
                  <c:v>61.589242424242428</c:v>
                </c:pt>
                <c:pt idx="2">
                  <c:v>62.985875420875423</c:v>
                </c:pt>
                <c:pt idx="3">
                  <c:v>73.705673400673405</c:v>
                </c:pt>
                <c:pt idx="4">
                  <c:v>69.823030303030308</c:v>
                </c:pt>
                <c:pt idx="5">
                  <c:v>61.978383838383841</c:v>
                </c:pt>
                <c:pt idx="6">
                  <c:v>56.901498316498312</c:v>
                </c:pt>
              </c:numCache>
            </c:numRef>
          </c:yVal>
        </c:ser>
        <c:axId val="37406592"/>
        <c:axId val="37409152"/>
      </c:scatterChart>
      <c:lineChart>
        <c:grouping val="standard"/>
        <c:ser>
          <c:idx val="1"/>
          <c:order val="1"/>
          <c:tx>
            <c:v>Suhu udara </c:v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Sheet2!$B$3:$B$13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Sheet2!$C$3:$C$13</c:f>
              <c:numCache>
                <c:formatCode>General</c:formatCode>
                <c:ptCount val="11"/>
                <c:pt idx="3" formatCode="0.00">
                  <c:v>26.041269841269841</c:v>
                </c:pt>
                <c:pt idx="4" formatCode="0.00">
                  <c:v>28.885972222222222</c:v>
                </c:pt>
                <c:pt idx="5" formatCode="0.00">
                  <c:v>29.923997354497356</c:v>
                </c:pt>
                <c:pt idx="6" formatCode="0.00">
                  <c:v>30.294126984126986</c:v>
                </c:pt>
                <c:pt idx="7" formatCode="0.00">
                  <c:v>28.686063492063493</c:v>
                </c:pt>
                <c:pt idx="8" formatCode="0.00">
                  <c:v>25.165402116402117</c:v>
                </c:pt>
                <c:pt idx="9" formatCode="0.00">
                  <c:v>23.874473544973544</c:v>
                </c:pt>
              </c:numCache>
            </c:numRef>
          </c:val>
        </c:ser>
        <c:marker val="1"/>
        <c:axId val="37410688"/>
        <c:axId val="57843712"/>
      </c:lineChart>
      <c:valAx>
        <c:axId val="37406592"/>
        <c:scaling>
          <c:orientation val="minMax"/>
          <c:max val="2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>
            <c:manualLayout>
              <c:xMode val="edge"/>
              <c:yMode val="edge"/>
              <c:x val="0.3518056889230311"/>
              <c:y val="0.8993396878021825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37409152"/>
        <c:crosses val="autoZero"/>
        <c:crossBetween val="midCat"/>
        <c:majorUnit val="2"/>
      </c:valAx>
      <c:valAx>
        <c:axId val="37409152"/>
        <c:scaling>
          <c:orientation val="minMax"/>
          <c:max val="80"/>
          <c:min val="0"/>
        </c:scaling>
        <c:axPos val="l"/>
        <c:numFmt formatCode="0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37406592"/>
        <c:crosses val="autoZero"/>
        <c:crossBetween val="midCat"/>
        <c:majorUnit val="10"/>
      </c:valAx>
      <c:catAx>
        <c:axId val="37410688"/>
        <c:scaling>
          <c:orientation val="minMax"/>
        </c:scaling>
        <c:delete val="1"/>
        <c:axPos val="b"/>
        <c:numFmt formatCode="General" sourceLinked="1"/>
        <c:tickLblPos val="nextTo"/>
        <c:crossAx val="57843712"/>
        <c:crosses val="autoZero"/>
        <c:auto val="1"/>
        <c:lblAlgn val="ctr"/>
        <c:lblOffset val="100"/>
      </c:catAx>
      <c:valAx>
        <c:axId val="57843712"/>
        <c:scaling>
          <c:orientation val="minMax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Suhu udara (°</a:t>
                </a:r>
                <a:r>
                  <a:rPr lang="az-Cyrl-AZ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>
            <c:manualLayout>
              <c:xMode val="edge"/>
              <c:yMode val="edge"/>
              <c:x val="0.94085931331754291"/>
              <c:y val="0.256186766127918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37410688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704180270149168"/>
          <c:y val="2.4632131509877062E-2"/>
          <c:w val="0.3138094018735465"/>
          <c:h val="0.21797743703089756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1465513372918543"/>
          <c:y val="5.0925925925925923E-2"/>
          <c:w val="0.76126806713510764"/>
          <c:h val="0.92371384216495345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  <a:effectLst/>
            </c:spPr>
          </c:marker>
          <c:trendline>
            <c:spPr>
              <a:ln w="22225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7.6440777558863443E-2"/>
                  <c:y val="-0.432268020737933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i="1" baseline="0"/>
                      <a:t>Y</a:t>
                    </a:r>
                    <a:r>
                      <a:rPr lang="en-US" baseline="0"/>
                      <a:t> = -0.369</a:t>
                    </a:r>
                    <a:r>
                      <a:rPr lang="id-ID" i="1" baseline="0"/>
                      <a:t>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+ 8.9904</a:t>
                    </a:r>
                    <a:r>
                      <a:rPr lang="id-ID" i="1" baseline="0"/>
                      <a:t>X</a:t>
                    </a:r>
                    <a:r>
                      <a:rPr lang="en-US" baseline="0"/>
                      <a:t> + 14.581</a:t>
                    </a:r>
                    <a:r>
                      <a:rPr lang="id-ID" baseline="0"/>
                      <a:t>; </a:t>
                    </a:r>
                    <a:r>
                      <a:rPr lang="en-US" baseline="0"/>
                      <a:t>R² = 0.78</a:t>
                    </a:r>
                    <a:r>
                      <a:rPr lang="id-ID" baseline="0"/>
                      <a:t>2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Sheet2!$E$6:$E$12</c:f>
              <c:numCache>
                <c:formatCode>0</c:formatCode>
                <c:ptCount val="7"/>
                <c:pt idx="0">
                  <c:v>56.948973063973064</c:v>
                </c:pt>
                <c:pt idx="1">
                  <c:v>61.589242424242428</c:v>
                </c:pt>
                <c:pt idx="2">
                  <c:v>62.985875420875423</c:v>
                </c:pt>
                <c:pt idx="3">
                  <c:v>73.705673400673405</c:v>
                </c:pt>
                <c:pt idx="4">
                  <c:v>69.823030303030308</c:v>
                </c:pt>
                <c:pt idx="5">
                  <c:v>61.978383838383841</c:v>
                </c:pt>
                <c:pt idx="6">
                  <c:v>56.901498316498312</c:v>
                </c:pt>
              </c:numCache>
            </c:numRef>
          </c:yVal>
        </c:ser>
        <c:axId val="61112704"/>
        <c:axId val="61115008"/>
      </c:scatterChart>
      <c:lineChart>
        <c:grouping val="standard"/>
        <c:ser>
          <c:idx val="1"/>
          <c:order val="1"/>
          <c:tx>
            <c:v>Temperature</c:v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Sheet2!$B$3:$B$13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Sheet2!$C$3:$C$13</c:f>
              <c:numCache>
                <c:formatCode>General</c:formatCode>
                <c:ptCount val="11"/>
                <c:pt idx="3" formatCode="0.00">
                  <c:v>26.041269841269841</c:v>
                </c:pt>
                <c:pt idx="4" formatCode="0.00">
                  <c:v>28.885972222222222</c:v>
                </c:pt>
                <c:pt idx="5" formatCode="0.00">
                  <c:v>29.923997354497356</c:v>
                </c:pt>
                <c:pt idx="6" formatCode="0.00">
                  <c:v>30.294126984126986</c:v>
                </c:pt>
                <c:pt idx="7" formatCode="0.00">
                  <c:v>28.686063492063493</c:v>
                </c:pt>
                <c:pt idx="8" formatCode="0.00">
                  <c:v>25.165402116402117</c:v>
                </c:pt>
                <c:pt idx="9" formatCode="0.00">
                  <c:v>23.874473544973544</c:v>
                </c:pt>
              </c:numCache>
            </c:numRef>
          </c:val>
        </c:ser>
        <c:marker val="1"/>
        <c:axId val="61125376"/>
        <c:axId val="61126912"/>
      </c:lineChart>
      <c:valAx>
        <c:axId val="61112704"/>
        <c:scaling>
          <c:orientation val="minMax"/>
          <c:max val="20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0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61115008"/>
        <c:crosses val="autoZero"/>
        <c:crossBetween val="midCat"/>
        <c:majorUnit val="2"/>
      </c:valAx>
      <c:valAx>
        <c:axId val="61115008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Popuation of Tenuipalpus </a:t>
                </a:r>
              </a:p>
            </c:rich>
          </c:tx>
          <c:layout>
            <c:manualLayout>
              <c:xMode val="edge"/>
              <c:yMode val="edge"/>
              <c:x val="1.7671083797452154E-2"/>
              <c:y val="0.25500074685786239"/>
            </c:manualLayout>
          </c:layout>
          <c:spPr>
            <a:noFill/>
            <a:ln w="25400">
              <a:noFill/>
            </a:ln>
          </c:spPr>
        </c:title>
        <c:numFmt formatCode="0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61112704"/>
        <c:crosses val="autoZero"/>
        <c:crossBetween val="midCat"/>
        <c:majorUnit val="5"/>
      </c:valAx>
      <c:catAx>
        <c:axId val="61125376"/>
        <c:scaling>
          <c:orientation val="minMax"/>
        </c:scaling>
        <c:delete val="1"/>
        <c:axPos val="b"/>
        <c:numFmt formatCode="General" sourceLinked="1"/>
        <c:tickLblPos val="nextTo"/>
        <c:crossAx val="61126912"/>
        <c:crosses val="autoZero"/>
        <c:auto val="1"/>
        <c:lblAlgn val="ctr"/>
        <c:lblOffset val="100"/>
      </c:catAx>
      <c:valAx>
        <c:axId val="61126912"/>
        <c:scaling>
          <c:orientation val="minMax"/>
          <c:max val="36"/>
          <c:min val="2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id-ID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</a:t>
                </a:r>
                <a:r>
                  <a:rPr lang="en-US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(°</a:t>
                </a:r>
                <a:r>
                  <a:rPr lang="az-Cyrl-AZ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>
            <c:manualLayout>
              <c:xMode val="edge"/>
              <c:yMode val="edge"/>
              <c:x val="0.94085931331754291"/>
              <c:y val="0.394586774214199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61125376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704180270149168"/>
          <c:y val="2.4632225849817561E-2"/>
          <c:w val="0.3138094018735465"/>
          <c:h val="0.25197917333504066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2939946033374169"/>
          <c:y val="1.9459437921471045E-2"/>
          <c:w val="0.73458817490582551"/>
          <c:h val="0.77643184531118314"/>
        </c:manualLayout>
      </c:layout>
      <c:scatterChart>
        <c:scatterStyle val="lineMarker"/>
        <c:ser>
          <c:idx val="0"/>
          <c:order val="0"/>
          <c:tx>
            <c:strRef>
              <c:f>Sheet2!$A$39</c:f>
              <c:strCache>
                <c:ptCount val="1"/>
                <c:pt idx="0">
                  <c:v>Coelogyne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6.3242823976037831E-4"/>
                  <c:y val="-6.511769990915837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0.083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- 3.1066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+ 37.362</a:t>
                    </a:r>
                    <a:r>
                      <a:rPr lang="id-ID" sz="10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- 88.712</a:t>
                    </a:r>
                    <a:r>
                      <a:rPr lang="id-ID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10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0.6772</a:t>
                    </a:r>
                    <a:endParaRPr lang="en-US" sz="1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Sheet2!$E$39:$E$45</c:f>
              <c:numCache>
                <c:formatCode>General</c:formatCode>
                <c:ptCount val="7"/>
                <c:pt idx="0">
                  <c:v>42.583333333333336</c:v>
                </c:pt>
                <c:pt idx="1">
                  <c:v>49.25</c:v>
                </c:pt>
                <c:pt idx="2">
                  <c:v>64.916666666666671</c:v>
                </c:pt>
                <c:pt idx="3">
                  <c:v>51.083333333333336</c:v>
                </c:pt>
                <c:pt idx="4">
                  <c:v>52.583333333333336</c:v>
                </c:pt>
                <c:pt idx="5">
                  <c:v>56</c:v>
                </c:pt>
                <c:pt idx="6">
                  <c:v>60.916666666666664</c:v>
                </c:pt>
              </c:numCache>
            </c:numRef>
          </c:yVal>
        </c:ser>
        <c:axId val="101780096"/>
        <c:axId val="107444864"/>
      </c:scatterChart>
      <c:lineChart>
        <c:grouping val="standard"/>
        <c:ser>
          <c:idx val="1"/>
          <c:order val="1"/>
          <c:tx>
            <c:v>Suhu udara </c:v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Sheet2!$B$36:$B$46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Sheet2!$C$36:$C$46</c:f>
              <c:numCache>
                <c:formatCode>0.00</c:formatCode>
                <c:ptCount val="11"/>
                <c:pt idx="3">
                  <c:v>25.3</c:v>
                </c:pt>
                <c:pt idx="4">
                  <c:v>30.150000000000002</c:v>
                </c:pt>
                <c:pt idx="5">
                  <c:v>32.266666666666666</c:v>
                </c:pt>
                <c:pt idx="6">
                  <c:v>31.583333333333332</c:v>
                </c:pt>
                <c:pt idx="7">
                  <c:v>28.099999999999998</c:v>
                </c:pt>
                <c:pt idx="8">
                  <c:v>25.8</c:v>
                </c:pt>
                <c:pt idx="9">
                  <c:v>24.983333333333334</c:v>
                </c:pt>
              </c:numCache>
            </c:numRef>
          </c:val>
        </c:ser>
        <c:marker val="1"/>
        <c:axId val="107574016"/>
        <c:axId val="108409600"/>
      </c:lineChart>
      <c:valAx>
        <c:axId val="101780096"/>
        <c:scaling>
          <c:orientation val="minMax"/>
          <c:max val="2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>
            <c:manualLayout>
              <c:xMode val="edge"/>
              <c:yMode val="edge"/>
              <c:x val="0.36771951927061758"/>
              <c:y val="0.908760698390962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107444864"/>
        <c:crosses val="autoZero"/>
        <c:crossBetween val="midCat"/>
        <c:majorUnit val="2"/>
      </c:valAx>
      <c:valAx>
        <c:axId val="107444864"/>
        <c:scaling>
          <c:orientation val="minMax"/>
        </c:scaling>
        <c:axPos val="l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1780096"/>
        <c:crosses val="autoZero"/>
        <c:crossBetween val="midCat"/>
      </c:valAx>
      <c:catAx>
        <c:axId val="107574016"/>
        <c:scaling>
          <c:orientation val="minMax"/>
        </c:scaling>
        <c:delete val="1"/>
        <c:axPos val="b"/>
        <c:numFmt formatCode="General" sourceLinked="1"/>
        <c:tickLblPos val="nextTo"/>
        <c:crossAx val="108409600"/>
        <c:crosses val="autoZero"/>
        <c:auto val="1"/>
        <c:lblAlgn val="ctr"/>
        <c:lblOffset val="100"/>
      </c:catAx>
      <c:valAx>
        <c:axId val="108409600"/>
        <c:scaling>
          <c:orientation val="minMax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Suhu udara (°</a:t>
                </a:r>
                <a:r>
                  <a:rPr lang="az-Cyrl-AZ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7574016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3774278302587145"/>
          <c:y val="0.19598617798977508"/>
          <c:w val="0.73180706734178291"/>
          <c:h val="0.77788634402182455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0.16568546855968841"/>
                  <c:y val="-0.4427527511945279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= 0.083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- 3.1066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+ 37.362</a:t>
                    </a:r>
                    <a:r>
                      <a:rPr lang="id-ID" sz="900" i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- 88.712</a:t>
                    </a:r>
                    <a:r>
                      <a:rPr lang="id-ID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9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0.6772</a:t>
                    </a:r>
                    <a:endParaRPr lang="en-US" sz="9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Sheet2!$E$39:$E$45</c:f>
              <c:numCache>
                <c:formatCode>General</c:formatCode>
                <c:ptCount val="7"/>
                <c:pt idx="0">
                  <c:v>42.583333333333336</c:v>
                </c:pt>
                <c:pt idx="1">
                  <c:v>49.25</c:v>
                </c:pt>
                <c:pt idx="2">
                  <c:v>64.916666666666671</c:v>
                </c:pt>
                <c:pt idx="3">
                  <c:v>51.083333333333336</c:v>
                </c:pt>
                <c:pt idx="4">
                  <c:v>52.583333333333336</c:v>
                </c:pt>
                <c:pt idx="5">
                  <c:v>56</c:v>
                </c:pt>
                <c:pt idx="6">
                  <c:v>60.916666666666664</c:v>
                </c:pt>
              </c:numCache>
            </c:numRef>
          </c:yVal>
        </c:ser>
        <c:axId val="108552576"/>
        <c:axId val="108554496"/>
      </c:scatterChart>
      <c:lineChart>
        <c:grouping val="standard"/>
        <c:ser>
          <c:idx val="1"/>
          <c:order val="1"/>
          <c:tx>
            <c:v>Temperature</c:v>
          </c:tx>
          <c:spPr>
            <a:ln w="190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Sheet2!$B$36:$B$46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Sheet2!$C$36:$C$46</c:f>
              <c:numCache>
                <c:formatCode>0.00</c:formatCode>
                <c:ptCount val="11"/>
                <c:pt idx="3">
                  <c:v>25.3</c:v>
                </c:pt>
                <c:pt idx="4">
                  <c:v>30.150000000000002</c:v>
                </c:pt>
                <c:pt idx="5">
                  <c:v>32.266666666666666</c:v>
                </c:pt>
                <c:pt idx="6">
                  <c:v>31.583333333333332</c:v>
                </c:pt>
                <c:pt idx="7">
                  <c:v>28.099999999999998</c:v>
                </c:pt>
                <c:pt idx="8">
                  <c:v>25.8</c:v>
                </c:pt>
                <c:pt idx="9">
                  <c:v>24.983333333333334</c:v>
                </c:pt>
              </c:numCache>
            </c:numRef>
          </c:val>
        </c:ser>
        <c:marker val="1"/>
        <c:axId val="108568960"/>
        <c:axId val="108570496"/>
      </c:lineChart>
      <c:valAx>
        <c:axId val="108552576"/>
        <c:scaling>
          <c:orientation val="minMax"/>
          <c:max val="20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108554496"/>
        <c:crosses val="autoZero"/>
        <c:crossBetween val="midCat"/>
        <c:majorUnit val="2"/>
      </c:valAx>
      <c:valAx>
        <c:axId val="108554496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</a:t>
                </a:r>
              </a:p>
            </c:rich>
          </c:tx>
          <c:layout>
            <c:manualLayout>
              <c:xMode val="edge"/>
              <c:yMode val="edge"/>
              <c:x val="2.7464787954137315E-2"/>
              <c:y val="0.3277743542926701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8552576"/>
        <c:crosses val="autoZero"/>
        <c:crossBetween val="midCat"/>
      </c:valAx>
      <c:catAx>
        <c:axId val="108568960"/>
        <c:scaling>
          <c:orientation val="minMax"/>
        </c:scaling>
        <c:delete val="1"/>
        <c:axPos val="b"/>
        <c:numFmt formatCode="General" sourceLinked="1"/>
        <c:tickLblPos val="nextTo"/>
        <c:crossAx val="108570496"/>
        <c:crosses val="autoZero"/>
        <c:auto val="1"/>
        <c:lblAlgn val="ctr"/>
        <c:lblOffset val="100"/>
      </c:catAx>
      <c:valAx>
        <c:axId val="108570496"/>
        <c:scaling>
          <c:orientation val="minMax"/>
          <c:max val="36"/>
          <c:min val="20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id-ID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</a:t>
                </a:r>
                <a:r>
                  <a:rPr lang="en-US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(°</a:t>
                </a:r>
                <a:r>
                  <a:rPr lang="az-Cyrl-AZ" sz="105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С)</a:t>
                </a:r>
              </a:p>
            </c:rich>
          </c:tx>
          <c:layout>
            <c:manualLayout>
              <c:xMode val="edge"/>
              <c:yMode val="edge"/>
              <c:x val="0.94994004696781342"/>
              <c:y val="0.48839704819506258"/>
            </c:manualLayout>
          </c:layout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108568960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511678408619979"/>
          <c:y val="8.1326790672905014E-4"/>
          <c:w val="0.30569658792650933"/>
          <c:h val="0.2301300924340979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>
        <c:manualLayout>
          <c:layoutTarget val="inner"/>
          <c:xMode val="edge"/>
          <c:yMode val="edge"/>
          <c:x val="0.11465513372918545"/>
          <c:y val="5.0925925925925923E-2"/>
          <c:w val="0.76126806713510764"/>
          <c:h val="0.74530074365704291"/>
        </c:manualLayout>
      </c:layout>
      <c:scatterChart>
        <c:scatterStyle val="lineMarker"/>
        <c:ser>
          <c:idx val="0"/>
          <c:order val="0"/>
          <c:tx>
            <c:strRef>
              <c:f>Sheet2!$A$10</c:f>
              <c:strCache>
                <c:ptCount val="1"/>
                <c:pt idx="0">
                  <c:v>Dendroboium 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  <a:effectLst/>
            </c:spPr>
          </c:marker>
          <c:trendline>
            <c:spPr>
              <a:ln w="22225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9.5619203849518705E-2"/>
                  <c:y val="0.1567166083406242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/>
                      <a:t>y = -0.369x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+ 8.9904x + 14.581</a:t>
                    </a:r>
                    <a:r>
                      <a:rPr lang="id-ID" baseline="0"/>
                      <a:t>; </a:t>
                    </a:r>
                    <a:r>
                      <a:rPr lang="en-US" baseline="0"/>
                      <a:t>R² = 0.7815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Sheet2!$E$6:$E$12</c:f>
              <c:numCache>
                <c:formatCode>0</c:formatCode>
                <c:ptCount val="7"/>
                <c:pt idx="0">
                  <c:v>56.948973063973064</c:v>
                </c:pt>
                <c:pt idx="1">
                  <c:v>61.5892424242424</c:v>
                </c:pt>
                <c:pt idx="2">
                  <c:v>62.985875420875423</c:v>
                </c:pt>
                <c:pt idx="3">
                  <c:v>73.705673400673405</c:v>
                </c:pt>
                <c:pt idx="4">
                  <c:v>69.823030303030265</c:v>
                </c:pt>
                <c:pt idx="5">
                  <c:v>61.978383838383856</c:v>
                </c:pt>
                <c:pt idx="6">
                  <c:v>56.901498316498305</c:v>
                </c:pt>
              </c:numCache>
            </c:numRef>
          </c:yVal>
        </c:ser>
        <c:axId val="90701824"/>
        <c:axId val="90704128"/>
      </c:scatterChart>
      <c:lineChart>
        <c:grouping val="standard"/>
        <c:ser>
          <c:idx val="1"/>
          <c:order val="1"/>
          <c:tx>
            <c:v>Kelembaban udara 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Sheet2!$B$3:$B$13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Sheet2!$D$3:$D$13</c:f>
              <c:numCache>
                <c:formatCode>General</c:formatCode>
                <c:ptCount val="11"/>
                <c:pt idx="3" formatCode="0.00">
                  <c:v>64.080387205387183</c:v>
                </c:pt>
                <c:pt idx="4" formatCode="0.00">
                  <c:v>57.161161616161614</c:v>
                </c:pt>
                <c:pt idx="5" formatCode="0.00">
                  <c:v>51.518249158249134</c:v>
                </c:pt>
                <c:pt idx="6" formatCode="0.00">
                  <c:v>52.689545454545446</c:v>
                </c:pt>
                <c:pt idx="7" formatCode="0.00">
                  <c:v>59.022104377104391</c:v>
                </c:pt>
                <c:pt idx="8" formatCode="0.00">
                  <c:v>75.39897306397306</c:v>
                </c:pt>
                <c:pt idx="9" formatCode="0.00">
                  <c:v>80.727188552188508</c:v>
                </c:pt>
              </c:numCache>
            </c:numRef>
          </c:val>
        </c:ser>
        <c:marker val="1"/>
        <c:axId val="90710016"/>
        <c:axId val="90711552"/>
      </c:lineChart>
      <c:valAx>
        <c:axId val="90701824"/>
        <c:scaling>
          <c:orientation val="minMax"/>
          <c:max val="2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times (hour)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704128"/>
        <c:crosses val="autoZero"/>
        <c:crossBetween val="midCat"/>
        <c:majorUnit val="2"/>
      </c:valAx>
      <c:valAx>
        <c:axId val="90704128"/>
        <c:scaling>
          <c:orientation val="minMax"/>
          <c:max val="80"/>
          <c:min val="0"/>
        </c:scaling>
        <c:axPos val="l"/>
        <c:numFmt formatCode="0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701824"/>
        <c:crosses val="autoZero"/>
        <c:crossBetween val="midCat"/>
        <c:majorUnit val="10"/>
      </c:valAx>
      <c:catAx>
        <c:axId val="90710016"/>
        <c:scaling>
          <c:orientation val="minMax"/>
        </c:scaling>
        <c:delete val="1"/>
        <c:axPos val="b"/>
        <c:numFmt formatCode="General" sourceLinked="1"/>
        <c:tickLblPos val="nextTo"/>
        <c:crossAx val="90711552"/>
        <c:crosses val="autoZero"/>
        <c:auto val="1"/>
        <c:lblAlgn val="ctr"/>
        <c:lblOffset val="100"/>
      </c:catAx>
      <c:valAx>
        <c:axId val="90711552"/>
        <c:scaling>
          <c:orientation val="minMax"/>
        </c:scaling>
        <c:axPos val="r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710016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704180270149176"/>
          <c:y val="2.4631991423607291E-2"/>
          <c:w val="0.31380940187354672"/>
          <c:h val="0.21797752393626854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>
        <c:manualLayout>
          <c:layoutTarget val="inner"/>
          <c:xMode val="edge"/>
          <c:yMode val="edge"/>
          <c:x val="0.11465513372918545"/>
          <c:y val="0.12878148343812051"/>
          <c:w val="0.76126806713510764"/>
          <c:h val="0.84585831303404024"/>
        </c:manualLayout>
      </c:layout>
      <c:scatterChart>
        <c:scatterStyle val="lineMarker"/>
        <c:ser>
          <c:idx val="0"/>
          <c:order val="0"/>
          <c:tx>
            <c:v>Tenuipalpus</c:v>
          </c:tx>
          <c:spPr>
            <a:ln w="19050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  <a:effectLst/>
            </c:spPr>
          </c:marker>
          <c:trendline>
            <c:spPr>
              <a:ln w="22225" cap="rnd">
                <a:solidFill>
                  <a:schemeClr val="tx1"/>
                </a:solidFill>
                <a:prstDash val="solid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9.2570069283986561E-2"/>
                  <c:y val="-0.5166585229086018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id-ID" i="1" baseline="0"/>
                      <a:t>Y</a:t>
                    </a:r>
                    <a:r>
                      <a:rPr lang="en-US" baseline="0"/>
                      <a:t> = -0.369</a:t>
                    </a:r>
                    <a:r>
                      <a:rPr lang="id-ID" i="1" baseline="0"/>
                      <a:t>X</a:t>
                    </a:r>
                    <a:r>
                      <a:rPr lang="en-US" baseline="30000"/>
                      <a:t>2</a:t>
                    </a:r>
                    <a:r>
                      <a:rPr lang="en-US" baseline="0"/>
                      <a:t> + 8.9904</a:t>
                    </a:r>
                    <a:r>
                      <a:rPr lang="id-ID" i="1" baseline="0"/>
                      <a:t>X</a:t>
                    </a:r>
                    <a:r>
                      <a:rPr lang="en-US" baseline="0"/>
                      <a:t> + 14.581</a:t>
                    </a:r>
                    <a:r>
                      <a:rPr lang="id-ID" baseline="0"/>
                      <a:t>; </a:t>
                    </a:r>
                    <a:r>
                      <a:rPr lang="en-US" baseline="0"/>
                      <a:t>R² = 0.7815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Sheet2!$B$6:$B$12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xVal>
          <c:yVal>
            <c:numRef>
              <c:f>Sheet2!$E$6:$E$12</c:f>
              <c:numCache>
                <c:formatCode>0</c:formatCode>
                <c:ptCount val="7"/>
                <c:pt idx="0">
                  <c:v>56.948973063973064</c:v>
                </c:pt>
                <c:pt idx="1">
                  <c:v>61.5892424242424</c:v>
                </c:pt>
                <c:pt idx="2">
                  <c:v>62.985875420875423</c:v>
                </c:pt>
                <c:pt idx="3">
                  <c:v>73.705673400673405</c:v>
                </c:pt>
                <c:pt idx="4">
                  <c:v>69.823030303030265</c:v>
                </c:pt>
                <c:pt idx="5">
                  <c:v>61.978383838383856</c:v>
                </c:pt>
                <c:pt idx="6">
                  <c:v>56.901498316498305</c:v>
                </c:pt>
              </c:numCache>
            </c:numRef>
          </c:yVal>
        </c:ser>
        <c:axId val="90733568"/>
        <c:axId val="90764416"/>
      </c:scatterChart>
      <c:lineChart>
        <c:grouping val="standard"/>
        <c:ser>
          <c:idx val="1"/>
          <c:order val="1"/>
          <c:tx>
            <c:v>Relative humidity</c:v>
          </c:tx>
          <c:spPr>
            <a:ln w="19050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Sheet2!$B$3:$B$13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Sheet2!$D$3:$D$13</c:f>
              <c:numCache>
                <c:formatCode>General</c:formatCode>
                <c:ptCount val="11"/>
                <c:pt idx="3" formatCode="0.00">
                  <c:v>64.080387205387183</c:v>
                </c:pt>
                <c:pt idx="4" formatCode="0.00">
                  <c:v>57.161161616161614</c:v>
                </c:pt>
                <c:pt idx="5" formatCode="0.00">
                  <c:v>51.518249158249134</c:v>
                </c:pt>
                <c:pt idx="6" formatCode="0.00">
                  <c:v>52.689545454545446</c:v>
                </c:pt>
                <c:pt idx="7" formatCode="0.00">
                  <c:v>59.022104377104391</c:v>
                </c:pt>
                <c:pt idx="8" formatCode="0.00">
                  <c:v>75.39897306397306</c:v>
                </c:pt>
                <c:pt idx="9" formatCode="0.00">
                  <c:v>80.727188552188508</c:v>
                </c:pt>
              </c:numCache>
            </c:numRef>
          </c:val>
        </c:ser>
        <c:marker val="1"/>
        <c:axId val="90766336"/>
        <c:axId val="90772224"/>
      </c:lineChart>
      <c:valAx>
        <c:axId val="90733568"/>
        <c:scaling>
          <c:orientation val="minMax"/>
          <c:max val="20"/>
        </c:scaling>
        <c:axPos val="b"/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bg1"/>
            </a:solidFill>
            <a:round/>
          </a:ln>
          <a:effectLst/>
        </c:spPr>
        <c:txPr>
          <a:bodyPr rot="0" vert="horz"/>
          <a:lstStyle/>
          <a:p>
            <a:pPr>
              <a:defRPr sz="200" b="0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id-ID"/>
          </a:p>
        </c:txPr>
        <c:crossAx val="90764416"/>
        <c:crosses val="autoZero"/>
        <c:crossBetween val="midCat"/>
        <c:majorUnit val="2"/>
      </c:valAx>
      <c:valAx>
        <c:axId val="90764416"/>
        <c:scaling>
          <c:orientation val="minMax"/>
          <c:max val="80"/>
          <c:min val="4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of Tenuipalpus 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733568"/>
        <c:crosses val="autoZero"/>
        <c:crossBetween val="midCat"/>
        <c:majorUnit val="5"/>
      </c:valAx>
      <c:catAx>
        <c:axId val="90766336"/>
        <c:scaling>
          <c:orientation val="minMax"/>
        </c:scaling>
        <c:delete val="1"/>
        <c:axPos val="b"/>
        <c:numFmt formatCode="General" sourceLinked="1"/>
        <c:tickLblPos val="nextTo"/>
        <c:crossAx val="90772224"/>
        <c:crosses val="autoZero"/>
        <c:auto val="1"/>
        <c:lblAlgn val="ctr"/>
        <c:lblOffset val="100"/>
      </c:catAx>
      <c:valAx>
        <c:axId val="90772224"/>
        <c:scaling>
          <c:orientation val="minMax"/>
          <c:min val="45"/>
        </c:scaling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Relative humidity (%)</a:t>
                </a:r>
              </a:p>
            </c:rich>
          </c:tx>
          <c:layout>
            <c:manualLayout>
              <c:xMode val="edge"/>
              <c:yMode val="edge"/>
              <c:x val="0.93010648059236456"/>
              <c:y val="0.369803334442349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id-ID"/>
          </a:p>
        </c:txPr>
        <c:crossAx val="90766336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704180270149176"/>
          <c:y val="2.4631991423607291E-2"/>
          <c:w val="0.31380940187354672"/>
          <c:h val="0.16302059073601716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id-ID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d-ID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A7FC1-8E90-4D7D-9791-4BB38BA02BDF}" type="datetimeFigureOut">
              <a:rPr lang="id-ID" smtClean="0"/>
              <a:pPr/>
              <a:t>21/06/2017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0C7D5-8D3C-4B6C-BAB6-1426208B31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1. Relationship between population density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id-ID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 pasificus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active time and 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Dendrobium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(B)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Cattleya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(C)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Phalaenopsis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(D)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Coelogyne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0C7D5-8D3C-4B6C-BAB6-1426208B317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gur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Relationship between population density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id-ID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 pasificus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active time and relative 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humidity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Dendrobium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(B)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Cattleya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(C)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Phalaenopsis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(D)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Coelogyn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0C7D5-8D3C-4B6C-BAB6-1426208B317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3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Population density and attack intensity of </a:t>
            </a:r>
            <a:r>
              <a:rPr lang="pt-B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 </a:t>
            </a:r>
            <a:r>
              <a:rPr lang="id-ID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pt-B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asific</a:t>
            </a:r>
            <a:r>
              <a:rPr lang="id-ID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  <a:r>
              <a:rPr lang="pt-B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id-I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four genera of orchids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0C7D5-8D3C-4B6C-BAB6-1426208B317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09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72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275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550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038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54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44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4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76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09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835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34E0-F328-41C1-A07D-D964E81C6CF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DA37-AC40-4BD6-AD8F-FA5043461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906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1406" y="3500438"/>
            <a:ext cx="4500594" cy="3286148"/>
            <a:chOff x="0" y="0"/>
            <a:chExt cx="4294756" cy="3507364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0" y="478381"/>
            <a:ext cx="4260737" cy="30289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/>
          </p:nvGraphicFramePr>
          <p:xfrm>
            <a:off x="34019" y="0"/>
            <a:ext cx="4260737" cy="28475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14876" y="0"/>
          <a:ext cx="4224221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1406" y="142852"/>
            <a:ext cx="4714908" cy="3214710"/>
            <a:chOff x="0" y="0"/>
            <a:chExt cx="4735663" cy="3340050"/>
          </a:xfrm>
        </p:grpSpPr>
        <p:graphicFrame>
          <p:nvGraphicFramePr>
            <p:cNvPr id="7" name="Chart 6"/>
            <p:cNvGraphicFramePr>
              <a:graphicFrameLocks/>
            </p:cNvGraphicFramePr>
            <p:nvPr/>
          </p:nvGraphicFramePr>
          <p:xfrm>
            <a:off x="0" y="566965"/>
            <a:ext cx="4724324" cy="27730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11339" y="0"/>
            <a:ext cx="4724324" cy="23988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500563" y="3429000"/>
            <a:ext cx="4643438" cy="3357586"/>
            <a:chOff x="0" y="0"/>
            <a:chExt cx="4594055" cy="3655488"/>
          </a:xfrm>
        </p:grpSpPr>
        <p:graphicFrame>
          <p:nvGraphicFramePr>
            <p:cNvPr id="10" name="Chart 9"/>
            <p:cNvGraphicFramePr>
              <a:graphicFrameLocks/>
            </p:cNvGraphicFramePr>
            <p:nvPr/>
          </p:nvGraphicFramePr>
          <p:xfrm>
            <a:off x="27529" y="963839"/>
            <a:ext cx="4566526" cy="26916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/>
          </p:nvGraphicFramePr>
          <p:xfrm>
            <a:off x="0" y="0"/>
            <a:ext cx="4566526" cy="26916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12" name="Rectangle 11"/>
          <p:cNvSpPr/>
          <p:nvPr/>
        </p:nvSpPr>
        <p:spPr>
          <a:xfrm>
            <a:off x="71409" y="2900362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3" y="2900362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>
                <a:solidFill>
                  <a:schemeClr val="tx1"/>
                </a:solidFill>
              </a:rPr>
              <a:t>B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00562" y="6400824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 smtClean="0">
                <a:solidFill>
                  <a:schemeClr val="tx1"/>
                </a:solidFill>
              </a:rPr>
              <a:t>C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09" y="6400824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 smtClean="0">
                <a:solidFill>
                  <a:schemeClr val="tx1"/>
                </a:solidFill>
              </a:rPr>
              <a:t>D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1438" y="285728"/>
            <a:ext cx="4643438" cy="3357586"/>
            <a:chOff x="0" y="0"/>
            <a:chExt cx="4735664" cy="3759604"/>
          </a:xfrm>
        </p:grpSpPr>
        <p:graphicFrame>
          <p:nvGraphicFramePr>
            <p:cNvPr id="3" name="Chart 2"/>
            <p:cNvGraphicFramePr>
              <a:graphicFrameLocks/>
            </p:cNvGraphicFramePr>
            <p:nvPr/>
          </p:nvGraphicFramePr>
          <p:xfrm>
            <a:off x="11340" y="986519"/>
            <a:ext cx="4724324" cy="27730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/>
          </p:nvGraphicFramePr>
          <p:xfrm>
            <a:off x="0" y="0"/>
            <a:ext cx="4724324" cy="27730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14876" y="0"/>
          <a:ext cx="4429124" cy="3571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539623" y="3643314"/>
            <a:ext cx="4532971" cy="3143272"/>
            <a:chOff x="0" y="0"/>
            <a:chExt cx="4573016" cy="3576115"/>
          </a:xfrm>
        </p:grpSpPr>
        <p:graphicFrame>
          <p:nvGraphicFramePr>
            <p:cNvPr id="7" name="Chart 6"/>
            <p:cNvGraphicFramePr>
              <a:graphicFrameLocks/>
            </p:cNvGraphicFramePr>
            <p:nvPr/>
          </p:nvGraphicFramePr>
          <p:xfrm>
            <a:off x="6490" y="884466"/>
            <a:ext cx="4566526" cy="26916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0" y="0"/>
            <a:ext cx="4566526" cy="26916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14282" y="3786190"/>
            <a:ext cx="4286280" cy="3071834"/>
            <a:chOff x="0" y="0"/>
            <a:chExt cx="4272076" cy="3455793"/>
          </a:xfrm>
        </p:grpSpPr>
        <p:graphicFrame>
          <p:nvGraphicFramePr>
            <p:cNvPr id="10" name="Chart 9"/>
            <p:cNvGraphicFramePr>
              <a:graphicFrameLocks/>
            </p:cNvGraphicFramePr>
            <p:nvPr/>
          </p:nvGraphicFramePr>
          <p:xfrm>
            <a:off x="0" y="426810"/>
            <a:ext cx="4260737" cy="30289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/>
          </p:nvGraphicFramePr>
          <p:xfrm>
            <a:off x="11339" y="0"/>
            <a:ext cx="4260737" cy="2752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12" name="Rectangle 11"/>
          <p:cNvSpPr/>
          <p:nvPr/>
        </p:nvSpPr>
        <p:spPr>
          <a:xfrm>
            <a:off x="142847" y="3257552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214686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 smtClean="0">
                <a:solidFill>
                  <a:schemeClr val="tx1"/>
                </a:solidFill>
              </a:rPr>
              <a:t>B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844" y="6329386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00562" y="6286520"/>
            <a:ext cx="357187" cy="3857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275" tIns="53638" rIns="107275" bIns="53638">
            <a:spAutoFit/>
          </a:bodyPr>
          <a:lstStyle/>
          <a:p>
            <a:pPr marL="402283" indent="-402283">
              <a:spcBef>
                <a:spcPct val="20000"/>
              </a:spcBef>
              <a:defRPr/>
            </a:pPr>
            <a:r>
              <a:rPr lang="id-ID" dirty="0">
                <a:solidFill>
                  <a:schemeClr val="tx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71538" y="1142984"/>
            <a:ext cx="7215238" cy="4357718"/>
            <a:chOff x="0" y="0"/>
            <a:chExt cx="5506916" cy="2955192"/>
          </a:xfrm>
        </p:grpSpPr>
        <p:graphicFrame>
          <p:nvGraphicFramePr>
            <p:cNvPr id="9" name="Chart 8"/>
            <p:cNvGraphicFramePr>
              <a:graphicFrameLocks/>
            </p:cNvGraphicFramePr>
            <p:nvPr/>
          </p:nvGraphicFramePr>
          <p:xfrm>
            <a:off x="0" y="12211"/>
            <a:ext cx="5030665" cy="29429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Chart 9"/>
            <p:cNvGraphicFramePr>
              <a:graphicFrameLocks/>
            </p:cNvGraphicFramePr>
            <p:nvPr/>
          </p:nvGraphicFramePr>
          <p:xfrm>
            <a:off x="2637693" y="0"/>
            <a:ext cx="2869223" cy="2945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246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SIC</dc:creator>
  <cp:lastModifiedBy>lenovo</cp:lastModifiedBy>
  <cp:revision>13</cp:revision>
  <dcterms:created xsi:type="dcterms:W3CDTF">2017-06-13T09:00:52Z</dcterms:created>
  <dcterms:modified xsi:type="dcterms:W3CDTF">2017-06-21T08:05:38Z</dcterms:modified>
</cp:coreProperties>
</file>