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945600" cy="16459200"/>
  <p:notesSz cx="20104100" cy="15087600"/>
  <p:defaultTextStyle>
    <a:defPPr>
      <a:defRPr lang="en-US"/>
    </a:defPPr>
    <a:lvl1pPr marL="0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8942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7885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6827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5769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94712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93654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92597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91539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0000"/>
    <a:srgbClr val="777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364" autoAdjust="0"/>
  </p:normalViewPr>
  <p:slideViewPr>
    <p:cSldViewPr>
      <p:cViewPr>
        <p:scale>
          <a:sx n="40" d="100"/>
          <a:sy n="40" d="100"/>
        </p:scale>
        <p:origin x="-186" y="-72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cahydin\Downloads\Laporan%20Ketepatan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cahydin\Downloads\Laporan%20Jumlah%20Kasu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'[Laporan Ketepatan.xls]Sheet1'!$D$2</c:f>
              <c:strCache>
                <c:ptCount val="1"/>
                <c:pt idx="0">
                  <c:v>Kelengkapan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6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'[Laporan Ketepatan.xls]Sheet1'!$C$3:$C$29</c:f>
              <c:strCache>
                <c:ptCount val="27"/>
                <c:pt idx="0">
                  <c:v>PKM. BANJAREJO</c:v>
                </c:pt>
                <c:pt idx="1">
                  <c:v>PKM. BOGOREJO</c:v>
                </c:pt>
                <c:pt idx="2">
                  <c:v>PKM. CEPU</c:v>
                </c:pt>
                <c:pt idx="3">
                  <c:v>PKM. KAPUAN</c:v>
                </c:pt>
                <c:pt idx="4">
                  <c:v>PKM. NGROTO</c:v>
                </c:pt>
                <c:pt idx="5">
                  <c:v>PKM. JAPAH</c:v>
                </c:pt>
                <c:pt idx="6">
                  <c:v>PKM. DOPLANG</c:v>
                </c:pt>
                <c:pt idx="7">
                  <c:v>PKM. RADU LAWANG</c:v>
                </c:pt>
                <c:pt idx="8">
                  <c:v>PKM. JEPON</c:v>
                </c:pt>
                <c:pt idx="9">
                  <c:v>PKM. PULEDAGEL</c:v>
                </c:pt>
                <c:pt idx="10">
                  <c:v>PKM. JIKEN</c:v>
                </c:pt>
                <c:pt idx="11">
                  <c:v>PKM. KEDUNG TUBAN</c:v>
                </c:pt>
                <c:pt idx="12">
                  <c:v>PKM. KETUWAN</c:v>
                </c:pt>
                <c:pt idx="13">
                  <c:v>PKM. BLORA</c:v>
                </c:pt>
                <c:pt idx="14">
                  <c:v>PKM. MEDANG</c:v>
                </c:pt>
                <c:pt idx="15">
                  <c:v>PKM. MENDEN</c:v>
                </c:pt>
                <c:pt idx="16">
                  <c:v>PKM. KUNDURAN</c:v>
                </c:pt>
                <c:pt idx="17">
                  <c:v>PKM. SONOKIDUL</c:v>
                </c:pt>
                <c:pt idx="18">
                  <c:v>PKM. NGAWEN</c:v>
                </c:pt>
                <c:pt idx="19">
                  <c:v>PKM. ROWO BUNGKUL</c:v>
                </c:pt>
                <c:pt idx="20">
                  <c:v>PKM. KUTUKAN</c:v>
                </c:pt>
                <c:pt idx="21">
                  <c:v>PKM. RANDUBLATUNG</c:v>
                </c:pt>
                <c:pt idx="22">
                  <c:v>PKM. SAMBONG</c:v>
                </c:pt>
                <c:pt idx="23">
                  <c:v>PKM. GONDORIYO</c:v>
                </c:pt>
                <c:pt idx="24">
                  <c:v>PKM. TODANAN</c:v>
                </c:pt>
                <c:pt idx="25">
                  <c:v>PKM. TUNJUNGAN</c:v>
                </c:pt>
                <c:pt idx="26">
                  <c:v>KAB. BLORA</c:v>
                </c:pt>
              </c:strCache>
            </c:strRef>
          </c:cat>
          <c:val>
            <c:numRef>
              <c:f>'[Laporan Ketepatan.xls]Sheet1'!$D$3:$D$29</c:f>
              <c:numCache>
                <c:formatCode>0</c:formatCode>
                <c:ptCount val="27"/>
                <c:pt idx="0">
                  <c:v>96.15384615384616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98.076923076923066</c:v>
                </c:pt>
                <c:pt idx="6">
                  <c:v>100</c:v>
                </c:pt>
                <c:pt idx="7">
                  <c:v>98.076923076923066</c:v>
                </c:pt>
                <c:pt idx="8">
                  <c:v>73.076923076923066</c:v>
                </c:pt>
                <c:pt idx="9">
                  <c:v>100</c:v>
                </c:pt>
                <c:pt idx="10">
                  <c:v>100</c:v>
                </c:pt>
                <c:pt idx="11">
                  <c:v>96.15384615384616</c:v>
                </c:pt>
                <c:pt idx="12">
                  <c:v>98.076923076923066</c:v>
                </c:pt>
                <c:pt idx="13">
                  <c:v>100</c:v>
                </c:pt>
                <c:pt idx="14">
                  <c:v>100</c:v>
                </c:pt>
                <c:pt idx="15">
                  <c:v>84.615384615384613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98.076923076923066</c:v>
                </c:pt>
                <c:pt idx="20">
                  <c:v>98.076923076923066</c:v>
                </c:pt>
                <c:pt idx="21">
                  <c:v>98.076923076923066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94.230769230769226</c:v>
                </c:pt>
                <c:pt idx="26">
                  <c:v>97.411242603550292</c:v>
                </c:pt>
              </c:numCache>
            </c:numRef>
          </c:val>
        </c:ser>
        <c:ser>
          <c:idx val="1"/>
          <c:order val="1"/>
          <c:tx>
            <c:strRef>
              <c:f>'[Laporan Ketepatan.xls]Sheet1'!$E$2</c:f>
              <c:strCache>
                <c:ptCount val="1"/>
                <c:pt idx="0">
                  <c:v>Ketepatan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6"/>
              <c:layout>
                <c:manualLayout>
                  <c:x val="5.4650988459947316E-3"/>
                  <c:y val="1.12822900028249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'[Laporan Ketepatan.xls]Sheet1'!$C$3:$C$29</c:f>
              <c:strCache>
                <c:ptCount val="27"/>
                <c:pt idx="0">
                  <c:v>PKM. BANJAREJO</c:v>
                </c:pt>
                <c:pt idx="1">
                  <c:v>PKM. BOGOREJO</c:v>
                </c:pt>
                <c:pt idx="2">
                  <c:v>PKM. CEPU</c:v>
                </c:pt>
                <c:pt idx="3">
                  <c:v>PKM. KAPUAN</c:v>
                </c:pt>
                <c:pt idx="4">
                  <c:v>PKM. NGROTO</c:v>
                </c:pt>
                <c:pt idx="5">
                  <c:v>PKM. JAPAH</c:v>
                </c:pt>
                <c:pt idx="6">
                  <c:v>PKM. DOPLANG</c:v>
                </c:pt>
                <c:pt idx="7">
                  <c:v>PKM. RADU LAWANG</c:v>
                </c:pt>
                <c:pt idx="8">
                  <c:v>PKM. JEPON</c:v>
                </c:pt>
                <c:pt idx="9">
                  <c:v>PKM. PULEDAGEL</c:v>
                </c:pt>
                <c:pt idx="10">
                  <c:v>PKM. JIKEN</c:v>
                </c:pt>
                <c:pt idx="11">
                  <c:v>PKM. KEDUNG TUBAN</c:v>
                </c:pt>
                <c:pt idx="12">
                  <c:v>PKM. KETUWAN</c:v>
                </c:pt>
                <c:pt idx="13">
                  <c:v>PKM. BLORA</c:v>
                </c:pt>
                <c:pt idx="14">
                  <c:v>PKM. MEDANG</c:v>
                </c:pt>
                <c:pt idx="15">
                  <c:v>PKM. MENDEN</c:v>
                </c:pt>
                <c:pt idx="16">
                  <c:v>PKM. KUNDURAN</c:v>
                </c:pt>
                <c:pt idx="17">
                  <c:v>PKM. SONOKIDUL</c:v>
                </c:pt>
                <c:pt idx="18">
                  <c:v>PKM. NGAWEN</c:v>
                </c:pt>
                <c:pt idx="19">
                  <c:v>PKM. ROWO BUNGKUL</c:v>
                </c:pt>
                <c:pt idx="20">
                  <c:v>PKM. KUTUKAN</c:v>
                </c:pt>
                <c:pt idx="21">
                  <c:v>PKM. RANDUBLATUNG</c:v>
                </c:pt>
                <c:pt idx="22">
                  <c:v>PKM. SAMBONG</c:v>
                </c:pt>
                <c:pt idx="23">
                  <c:v>PKM. GONDORIYO</c:v>
                </c:pt>
                <c:pt idx="24">
                  <c:v>PKM. TODANAN</c:v>
                </c:pt>
                <c:pt idx="25">
                  <c:v>PKM. TUNJUNGAN</c:v>
                </c:pt>
                <c:pt idx="26">
                  <c:v>KAB. BLORA</c:v>
                </c:pt>
              </c:strCache>
            </c:strRef>
          </c:cat>
          <c:val>
            <c:numRef>
              <c:f>'[Laporan Ketepatan.xls]Sheet1'!$E$3:$E$29</c:f>
              <c:numCache>
                <c:formatCode>0</c:formatCode>
                <c:ptCount val="27"/>
                <c:pt idx="0">
                  <c:v>88.461538461538453</c:v>
                </c:pt>
                <c:pt idx="1">
                  <c:v>90.384615384615387</c:v>
                </c:pt>
                <c:pt idx="2">
                  <c:v>88.461538461538453</c:v>
                </c:pt>
                <c:pt idx="3">
                  <c:v>86.538461538461547</c:v>
                </c:pt>
                <c:pt idx="4">
                  <c:v>96.15384615384616</c:v>
                </c:pt>
                <c:pt idx="5">
                  <c:v>94.230769230769226</c:v>
                </c:pt>
                <c:pt idx="6">
                  <c:v>50</c:v>
                </c:pt>
                <c:pt idx="7">
                  <c:v>44.230769230769226</c:v>
                </c:pt>
                <c:pt idx="8">
                  <c:v>55.769230769230774</c:v>
                </c:pt>
                <c:pt idx="9">
                  <c:v>67.307692307692307</c:v>
                </c:pt>
                <c:pt idx="10">
                  <c:v>98.076923076923066</c:v>
                </c:pt>
                <c:pt idx="11">
                  <c:v>84.615384615384613</c:v>
                </c:pt>
                <c:pt idx="12">
                  <c:v>92.307692307692307</c:v>
                </c:pt>
                <c:pt idx="13">
                  <c:v>98.076923076923066</c:v>
                </c:pt>
                <c:pt idx="14">
                  <c:v>71.15384615384616</c:v>
                </c:pt>
                <c:pt idx="15">
                  <c:v>34.615384615384613</c:v>
                </c:pt>
                <c:pt idx="16">
                  <c:v>86.538461538461547</c:v>
                </c:pt>
                <c:pt idx="17">
                  <c:v>76.923076923076934</c:v>
                </c:pt>
                <c:pt idx="18">
                  <c:v>94.230769230769226</c:v>
                </c:pt>
                <c:pt idx="19">
                  <c:v>76.923076923076934</c:v>
                </c:pt>
                <c:pt idx="20">
                  <c:v>96.15384615384616</c:v>
                </c:pt>
                <c:pt idx="21">
                  <c:v>90.384615384615387</c:v>
                </c:pt>
                <c:pt idx="22">
                  <c:v>94.230769230769226</c:v>
                </c:pt>
                <c:pt idx="23">
                  <c:v>92.307692307692307</c:v>
                </c:pt>
                <c:pt idx="24">
                  <c:v>92.307692307692307</c:v>
                </c:pt>
                <c:pt idx="25">
                  <c:v>78.84615384615384</c:v>
                </c:pt>
                <c:pt idx="26">
                  <c:v>81.508875739644992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146816"/>
        <c:axId val="64153856"/>
      </c:barChart>
      <c:catAx>
        <c:axId val="6414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64153856"/>
        <c:crosses val="autoZero"/>
        <c:auto val="1"/>
        <c:lblAlgn val="ctr"/>
        <c:lblOffset val="100"/>
        <c:noMultiLvlLbl val="0"/>
      </c:catAx>
      <c:valAx>
        <c:axId val="64153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64146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d-ID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d-ID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763626013946204E-2"/>
          <c:y val="3.317535854529971E-2"/>
          <c:w val="0.93767139814282929"/>
          <c:h val="0.739942086795358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'Laporan Jumlah Kasus'!$BC$7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FFFFFF"/>
            </a:solidFill>
            <a:ln>
              <a:solidFill>
                <a:srgbClr val="FFFF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'Laporan Jumlah Kasus'!$B$8:$B$28</c:f>
              <c:strCache>
                <c:ptCount val="21"/>
                <c:pt idx="0">
                  <c:v>Diare Akut</c:v>
                </c:pt>
                <c:pt idx="1">
                  <c:v>Malaria Konfirmasi</c:v>
                </c:pt>
                <c:pt idx="2">
                  <c:v>Suspek Dengue</c:v>
                </c:pt>
                <c:pt idx="3">
                  <c:v>Pnemonia</c:v>
                </c:pt>
                <c:pt idx="4">
                  <c:v>Disentri</c:v>
                </c:pt>
                <c:pt idx="5">
                  <c:v>Suspek  Tifoid</c:v>
                </c:pt>
                <c:pt idx="6">
                  <c:v>Sindrom Jaundice Akut</c:v>
                </c:pt>
                <c:pt idx="7">
                  <c:v>Suspek Chikungunya</c:v>
                </c:pt>
                <c:pt idx="8">
                  <c:v>Suspek Flu Burung</c:v>
                </c:pt>
                <c:pt idx="9">
                  <c:v>Suspek Campak</c:v>
                </c:pt>
                <c:pt idx="10">
                  <c:v>Suspek Difteri</c:v>
                </c:pt>
                <c:pt idx="11">
                  <c:v>Pertussis</c:v>
                </c:pt>
                <c:pt idx="12">
                  <c:v>AFP</c:v>
                </c:pt>
                <c:pt idx="13">
                  <c:v>Suspek Antrax</c:v>
                </c:pt>
                <c:pt idx="14">
                  <c:v>Suspek Leptospirosis</c:v>
                </c:pt>
                <c:pt idx="15">
                  <c:v>Suspek Kolera</c:v>
                </c:pt>
                <c:pt idx="16">
                  <c:v>Suspek Meningitis/Encephalitis</c:v>
                </c:pt>
                <c:pt idx="17">
                  <c:v>Suspek Tetanus Neo.</c:v>
                </c:pt>
                <c:pt idx="18">
                  <c:v>Suspek Tetanus</c:v>
                </c:pt>
                <c:pt idx="19">
                  <c:v>ILI</c:v>
                </c:pt>
                <c:pt idx="20">
                  <c:v>Suspek HFMD</c:v>
                </c:pt>
              </c:strCache>
            </c:strRef>
          </c:cat>
          <c:val>
            <c:numRef>
              <c:f>'Laporan Jumlah Kasus'!$BC$8:$BC$28</c:f>
              <c:numCache>
                <c:formatCode>General</c:formatCode>
                <c:ptCount val="21"/>
                <c:pt idx="0">
                  <c:v>13966</c:v>
                </c:pt>
                <c:pt idx="1">
                  <c:v>1</c:v>
                </c:pt>
                <c:pt idx="2">
                  <c:v>298</c:v>
                </c:pt>
                <c:pt idx="3">
                  <c:v>958</c:v>
                </c:pt>
                <c:pt idx="4">
                  <c:v>852</c:v>
                </c:pt>
                <c:pt idx="5">
                  <c:v>5239</c:v>
                </c:pt>
                <c:pt idx="6">
                  <c:v>0</c:v>
                </c:pt>
                <c:pt idx="7">
                  <c:v>8</c:v>
                </c:pt>
                <c:pt idx="8">
                  <c:v>0</c:v>
                </c:pt>
                <c:pt idx="9">
                  <c:v>176</c:v>
                </c:pt>
                <c:pt idx="10">
                  <c:v>0</c:v>
                </c:pt>
                <c:pt idx="11">
                  <c:v>0</c:v>
                </c:pt>
                <c:pt idx="12">
                  <c:v>3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3</c:v>
                </c:pt>
                <c:pt idx="19">
                  <c:v>44624</c:v>
                </c:pt>
                <c:pt idx="20">
                  <c:v>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1883008"/>
        <c:axId val="71910528"/>
      </c:barChart>
      <c:catAx>
        <c:axId val="71883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rgbClr val="3B3026"/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71910528"/>
        <c:crosses val="autoZero"/>
        <c:auto val="1"/>
        <c:lblAlgn val="ctr"/>
        <c:lblOffset val="100"/>
        <c:noMultiLvlLbl val="0"/>
      </c:catAx>
      <c:valAx>
        <c:axId val="71910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71883008"/>
        <c:crosses val="autoZero"/>
        <c:crossBetween val="between"/>
      </c:valAx>
      <c:spPr>
        <a:solidFill>
          <a:schemeClr val="accent2">
            <a:lumMod val="75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d-ID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779D2-CD73-468C-8830-C176CFFF635C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6388" y="1885950"/>
            <a:ext cx="6791325" cy="509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7261225"/>
            <a:ext cx="16084550" cy="594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433195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433195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E951B-DBDE-470A-AAAF-BAFF1DFD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844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E951B-DBDE-470A-AAAF-BAFF1DFD88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07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645920" y="5102352"/>
            <a:ext cx="18653761" cy="9464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291840" y="9217152"/>
            <a:ext cx="153619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6235" y="1493955"/>
            <a:ext cx="20373127" cy="1031051"/>
          </a:xfrm>
        </p:spPr>
        <p:txBody>
          <a:bodyPr lIns="0" tIns="0" rIns="0" bIns="0"/>
          <a:lstStyle>
            <a:lvl1pPr>
              <a:defRPr sz="6700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6235" y="1493955"/>
            <a:ext cx="20373127" cy="1031051"/>
          </a:xfrm>
        </p:spPr>
        <p:txBody>
          <a:bodyPr lIns="0" tIns="0" rIns="0" bIns="0"/>
          <a:lstStyle>
            <a:lvl1pPr>
              <a:defRPr sz="6700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97280" y="3785616"/>
            <a:ext cx="95463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1301983" y="3785616"/>
            <a:ext cx="95463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6235" y="1493955"/>
            <a:ext cx="20373127" cy="1031051"/>
          </a:xfrm>
        </p:spPr>
        <p:txBody>
          <a:bodyPr lIns="0" tIns="0" rIns="0" bIns="0"/>
          <a:lstStyle>
            <a:lvl1pPr>
              <a:defRPr sz="6700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6235" y="1493955"/>
            <a:ext cx="20373127" cy="9464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150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97280" y="3785616"/>
            <a:ext cx="197510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461504" y="15307056"/>
            <a:ext cx="7022592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97281" y="15307056"/>
            <a:ext cx="504748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5800834" y="15307056"/>
            <a:ext cx="504748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98942">
        <a:defRPr>
          <a:latin typeface="+mn-lt"/>
          <a:ea typeface="+mn-ea"/>
          <a:cs typeface="+mn-cs"/>
        </a:defRPr>
      </a:lvl2pPr>
      <a:lvl3pPr marL="997885">
        <a:defRPr>
          <a:latin typeface="+mn-lt"/>
          <a:ea typeface="+mn-ea"/>
          <a:cs typeface="+mn-cs"/>
        </a:defRPr>
      </a:lvl3pPr>
      <a:lvl4pPr marL="1496827">
        <a:defRPr>
          <a:latin typeface="+mn-lt"/>
          <a:ea typeface="+mn-ea"/>
          <a:cs typeface="+mn-cs"/>
        </a:defRPr>
      </a:lvl4pPr>
      <a:lvl5pPr marL="1995769">
        <a:defRPr>
          <a:latin typeface="+mn-lt"/>
          <a:ea typeface="+mn-ea"/>
          <a:cs typeface="+mn-cs"/>
        </a:defRPr>
      </a:lvl5pPr>
      <a:lvl6pPr marL="2494712">
        <a:defRPr>
          <a:latin typeface="+mn-lt"/>
          <a:ea typeface="+mn-ea"/>
          <a:cs typeface="+mn-cs"/>
        </a:defRPr>
      </a:lvl6pPr>
      <a:lvl7pPr marL="2993654">
        <a:defRPr>
          <a:latin typeface="+mn-lt"/>
          <a:ea typeface="+mn-ea"/>
          <a:cs typeface="+mn-cs"/>
        </a:defRPr>
      </a:lvl7pPr>
      <a:lvl8pPr marL="3492597">
        <a:defRPr>
          <a:latin typeface="+mn-lt"/>
          <a:ea typeface="+mn-ea"/>
          <a:cs typeface="+mn-cs"/>
        </a:defRPr>
      </a:lvl8pPr>
      <a:lvl9pPr marL="399153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98942">
        <a:defRPr>
          <a:latin typeface="+mn-lt"/>
          <a:ea typeface="+mn-ea"/>
          <a:cs typeface="+mn-cs"/>
        </a:defRPr>
      </a:lvl2pPr>
      <a:lvl3pPr marL="997885">
        <a:defRPr>
          <a:latin typeface="+mn-lt"/>
          <a:ea typeface="+mn-ea"/>
          <a:cs typeface="+mn-cs"/>
        </a:defRPr>
      </a:lvl3pPr>
      <a:lvl4pPr marL="1496827">
        <a:defRPr>
          <a:latin typeface="+mn-lt"/>
          <a:ea typeface="+mn-ea"/>
          <a:cs typeface="+mn-cs"/>
        </a:defRPr>
      </a:lvl4pPr>
      <a:lvl5pPr marL="1995769">
        <a:defRPr>
          <a:latin typeface="+mn-lt"/>
          <a:ea typeface="+mn-ea"/>
          <a:cs typeface="+mn-cs"/>
        </a:defRPr>
      </a:lvl5pPr>
      <a:lvl6pPr marL="2494712">
        <a:defRPr>
          <a:latin typeface="+mn-lt"/>
          <a:ea typeface="+mn-ea"/>
          <a:cs typeface="+mn-cs"/>
        </a:defRPr>
      </a:lvl6pPr>
      <a:lvl7pPr marL="2993654">
        <a:defRPr>
          <a:latin typeface="+mn-lt"/>
          <a:ea typeface="+mn-ea"/>
          <a:cs typeface="+mn-cs"/>
        </a:defRPr>
      </a:lvl7pPr>
      <a:lvl8pPr marL="3492597">
        <a:defRPr>
          <a:latin typeface="+mn-lt"/>
          <a:ea typeface="+mn-ea"/>
          <a:cs typeface="+mn-cs"/>
        </a:defRPr>
      </a:lvl8pPr>
      <a:lvl9pPr marL="399153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1.xml"/><Relationship Id="rId5" Type="http://schemas.openxmlformats.org/officeDocument/2006/relationships/image" Target="../media/image2.jpeg"/><Relationship Id="rId4" Type="http://schemas.openxmlformats.org/officeDocument/2006/relationships/hyperlink" Target="mailto:cahyadinmustamin@gmail.com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6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08"/>
          <a:stretch/>
        </p:blipFill>
        <p:spPr>
          <a:xfrm>
            <a:off x="14249400" y="2971800"/>
            <a:ext cx="7127515" cy="5272773"/>
          </a:xfrm>
          <a:prstGeom prst="rect">
            <a:avLst/>
          </a:prstGeom>
        </p:spPr>
      </p:pic>
      <p:sp>
        <p:nvSpPr>
          <p:cNvPr id="44" name="object 6"/>
          <p:cNvSpPr/>
          <p:nvPr/>
        </p:nvSpPr>
        <p:spPr>
          <a:xfrm>
            <a:off x="381000" y="14527928"/>
            <a:ext cx="21183600" cy="1550272"/>
          </a:xfrm>
          <a:custGeom>
            <a:avLst/>
            <a:gdLst/>
            <a:ahLst/>
            <a:cxnLst/>
            <a:rect l="l" t="t" r="r" b="b"/>
            <a:pathLst>
              <a:path w="19435127" h="1550272">
                <a:moveTo>
                  <a:pt x="0" y="1550272"/>
                </a:moveTo>
                <a:lnTo>
                  <a:pt x="19435127" y="1550272"/>
                </a:lnTo>
                <a:lnTo>
                  <a:pt x="19435127" y="0"/>
                </a:lnTo>
                <a:lnTo>
                  <a:pt x="0" y="0"/>
                </a:lnTo>
                <a:lnTo>
                  <a:pt x="0" y="155027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effectLst/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0105" y="381000"/>
            <a:ext cx="20373127" cy="23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sz="3600" dirty="0" err="1"/>
              <a:t>Sistem</a:t>
            </a:r>
            <a:r>
              <a:rPr lang="en-US" sz="3600" dirty="0"/>
              <a:t> </a:t>
            </a:r>
            <a:r>
              <a:rPr lang="en-US" sz="3600" dirty="0" err="1"/>
              <a:t>Kewaspadaan</a:t>
            </a:r>
            <a:r>
              <a:rPr lang="en-US" sz="3600" dirty="0"/>
              <a:t> Dini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Respon</a:t>
            </a:r>
            <a:r>
              <a:rPr lang="en-US" sz="3600" dirty="0"/>
              <a:t> di </a:t>
            </a:r>
            <a:r>
              <a:rPr lang="en-US" sz="3600" dirty="0" err="1"/>
              <a:t>Kabupaten</a:t>
            </a:r>
            <a:r>
              <a:rPr lang="en-US" sz="3600" dirty="0"/>
              <a:t> </a:t>
            </a:r>
            <a:r>
              <a:rPr lang="en-US" sz="3600" dirty="0" err="1"/>
              <a:t>Blora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Provinsi</a:t>
            </a:r>
            <a:r>
              <a:rPr lang="en-US" sz="3600" dirty="0"/>
              <a:t> </a:t>
            </a:r>
            <a:r>
              <a:rPr lang="en-US" sz="3600" dirty="0" err="1"/>
              <a:t>Jawa</a:t>
            </a:r>
            <a:r>
              <a:rPr lang="en-US" sz="3600" dirty="0"/>
              <a:t> Tengah </a:t>
            </a:r>
            <a:r>
              <a:rPr lang="en-US" sz="3600" dirty="0" err="1"/>
              <a:t>Tahun</a:t>
            </a:r>
            <a:r>
              <a:rPr lang="en-US" sz="3600" dirty="0"/>
              <a:t> </a:t>
            </a:r>
            <a:r>
              <a:rPr lang="en-US" sz="3600" dirty="0" smtClean="0"/>
              <a:t>2017</a:t>
            </a:r>
            <a:br>
              <a:rPr lang="en-US" sz="3600" dirty="0" smtClean="0"/>
            </a:br>
            <a:r>
              <a:rPr lang="en-US" sz="2000" baseline="30000" dirty="0"/>
              <a:t>1</a:t>
            </a:r>
            <a:r>
              <a:rPr lang="en-US" sz="2000" dirty="0"/>
              <a:t>Cahyadin, </a:t>
            </a:r>
            <a:r>
              <a:rPr lang="en-US" sz="2000" baseline="30000" dirty="0"/>
              <a:t>1</a:t>
            </a:r>
            <a:r>
              <a:rPr lang="en-US" sz="2000" dirty="0"/>
              <a:t>Baning </a:t>
            </a:r>
            <a:r>
              <a:rPr lang="en-US" sz="2000" dirty="0" err="1"/>
              <a:t>Rahayujati</a:t>
            </a:r>
            <a:r>
              <a:rPr lang="en-US" sz="2000" dirty="0"/>
              <a:t>, </a:t>
            </a:r>
            <a:r>
              <a:rPr lang="en-US" sz="2000" baseline="30000" dirty="0"/>
              <a:t>2</a:t>
            </a:r>
            <a:r>
              <a:rPr lang="en-US" sz="2000" dirty="0"/>
              <a:t>Henny </a:t>
            </a:r>
            <a:r>
              <a:rPr lang="en-US" sz="2000" dirty="0" err="1"/>
              <a:t>Indriyanti</a:t>
            </a:r>
            <a:r>
              <a:rPr lang="id-ID" sz="2000" dirty="0"/>
              <a:t/>
            </a:r>
            <a:br>
              <a:rPr lang="id-ID" sz="2000" dirty="0"/>
            </a:br>
            <a:r>
              <a:rPr lang="en-US" sz="2000" b="0" baseline="30000" dirty="0"/>
              <a:t>1</a:t>
            </a:r>
            <a:r>
              <a:rPr lang="en-US" sz="2000" b="0" dirty="0"/>
              <a:t>Mahasiswa FETP Prodi </a:t>
            </a:r>
            <a:r>
              <a:rPr lang="en-US" sz="2000" b="0" dirty="0" err="1"/>
              <a:t>Ilmu</a:t>
            </a:r>
            <a:r>
              <a:rPr lang="en-US" sz="2000" b="0" dirty="0"/>
              <a:t> </a:t>
            </a:r>
            <a:r>
              <a:rPr lang="en-US" sz="2000" b="0" dirty="0" err="1"/>
              <a:t>Kesehatan</a:t>
            </a:r>
            <a:r>
              <a:rPr lang="en-US" sz="2000" b="0" dirty="0"/>
              <a:t> </a:t>
            </a:r>
            <a:r>
              <a:rPr lang="en-US" sz="2000" b="0" dirty="0" err="1"/>
              <a:t>Masyarakat</a:t>
            </a:r>
            <a:r>
              <a:rPr lang="en-US" sz="2000" b="0" dirty="0"/>
              <a:t>, UGM</a:t>
            </a:r>
            <a:r>
              <a:rPr lang="id-ID" sz="2000" b="0" dirty="0"/>
              <a:t/>
            </a:r>
            <a:br>
              <a:rPr lang="id-ID" sz="2000" b="0" dirty="0"/>
            </a:br>
            <a:r>
              <a:rPr lang="en-US" sz="2000" b="0" baseline="30000" dirty="0"/>
              <a:t>2</a:t>
            </a:r>
            <a:r>
              <a:rPr lang="en-US" sz="2000" b="0" dirty="0"/>
              <a:t>DInas</a:t>
            </a:r>
            <a:r>
              <a:rPr lang="en-US" sz="2000" b="0" baseline="30000" dirty="0"/>
              <a:t> </a:t>
            </a:r>
            <a:r>
              <a:rPr lang="en-US" sz="2000" b="0" dirty="0" err="1"/>
              <a:t>Kesehatan</a:t>
            </a:r>
            <a:r>
              <a:rPr lang="en-US" sz="2000" b="0" dirty="0"/>
              <a:t> </a:t>
            </a:r>
            <a:r>
              <a:rPr lang="en-US" sz="2000" b="0" dirty="0" err="1"/>
              <a:t>Kabupaten</a:t>
            </a:r>
            <a:r>
              <a:rPr lang="en-US" sz="2000" b="0" dirty="0"/>
              <a:t> </a:t>
            </a:r>
            <a:r>
              <a:rPr lang="en-US" sz="2000" b="0" dirty="0" err="1"/>
              <a:t>Blora</a:t>
            </a:r>
            <a:r>
              <a:rPr lang="id-ID" sz="2000" b="0" dirty="0"/>
              <a:t/>
            </a:r>
            <a:br>
              <a:rPr lang="id-ID" sz="2000" b="0" dirty="0"/>
            </a:br>
            <a:r>
              <a:rPr lang="en-US" sz="2000" b="0" i="1" dirty="0"/>
              <a:t>(Correspondent: </a:t>
            </a:r>
            <a:r>
              <a:rPr lang="en-US" sz="2000" b="0" i="1" dirty="0" smtClean="0">
                <a:hlinkClick r:id="rId4"/>
              </a:rPr>
              <a:t>cahyadinmustamin@gmail.com</a:t>
            </a:r>
            <a:r>
              <a:rPr lang="en-US" sz="2000" i="1" dirty="0" smtClean="0"/>
              <a:t>)</a:t>
            </a:r>
            <a:endParaRPr lang="en-US" sz="2000" dirty="0"/>
          </a:p>
        </p:txBody>
      </p:sp>
      <p:sp>
        <p:nvSpPr>
          <p:cNvPr id="3" name="object 3"/>
          <p:cNvSpPr txBox="1"/>
          <p:nvPr/>
        </p:nvSpPr>
        <p:spPr>
          <a:xfrm>
            <a:off x="533400" y="3019304"/>
            <a:ext cx="4207740" cy="47530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 algn="just">
              <a:lnSpc>
                <a:spcPct val="120000"/>
              </a:lnSpc>
            </a:pPr>
            <a:r>
              <a:rPr lang="en-US" sz="2400" b="1" spc="-5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LATAR BELAKANG</a:t>
            </a:r>
          </a:p>
          <a:p>
            <a:pPr marL="13860" algn="just">
              <a:lnSpc>
                <a:spcPct val="120000"/>
              </a:lnSpc>
            </a:pPr>
            <a:endParaRPr lang="en-US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60" marR="6930" algn="just">
              <a:lnSpc>
                <a:spcPct val="120000"/>
              </a:lnSpc>
              <a:spcBef>
                <a:spcPts val="229"/>
              </a:spcBef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Kewaspadaan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Respon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(SKDR)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upaya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pemantauan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penyakit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potensial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(KLB)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membutuhkan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respon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SKDR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mengamati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23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penyakit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berpotensi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KLB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portal online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sewaktu-waktu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sinyal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KLB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melebihi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ambang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masing-masing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penyakit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00099" y="2667000"/>
            <a:ext cx="20345400" cy="307777"/>
          </a:xfrm>
          <a:custGeom>
            <a:avLst/>
            <a:gdLst/>
            <a:ahLst/>
            <a:cxnLst/>
            <a:rect l="l" t="t" r="r" b="b"/>
            <a:pathLst>
              <a:path w="18638176">
                <a:moveTo>
                  <a:pt x="0" y="0"/>
                </a:moveTo>
                <a:lnTo>
                  <a:pt x="18638176" y="0"/>
                </a:lnTo>
              </a:path>
            </a:pathLst>
          </a:custGeom>
          <a:ln w="11634">
            <a:solidFill>
              <a:srgbClr val="717272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 flipH="1">
            <a:off x="4758071" y="3200400"/>
            <a:ext cx="118729" cy="11201400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dot"/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00832" y="10938570"/>
            <a:ext cx="4043758" cy="3539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 algn="just"/>
            <a:r>
              <a:rPr sz="2400" b="1" spc="-5" dirty="0" smtClean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2400" b="1" spc="-16" dirty="0" smtClean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2400" b="1" spc="-27" dirty="0" smtClean="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lang="en-US" sz="2400" b="1" spc="-16" dirty="0" smtClean="0">
                <a:solidFill>
                  <a:srgbClr val="231F20"/>
                </a:solidFill>
                <a:latin typeface="Arial"/>
                <a:cs typeface="Arial"/>
              </a:rPr>
              <a:t>ODE</a:t>
            </a:r>
          </a:p>
          <a:p>
            <a:pPr marL="13860" algn="just"/>
            <a:endParaRPr sz="1100" dirty="0">
              <a:latin typeface="Arial"/>
              <a:cs typeface="Arial"/>
            </a:endParaRPr>
          </a:p>
          <a:p>
            <a:pPr marL="13860" algn="just">
              <a:lnSpc>
                <a:spcPct val="12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dianalisis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mingguan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SKDR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26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Puskesmas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Kabupaten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Blora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deskriptif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SKDR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diskusi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petugas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surveilans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Puskesmas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Dinas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Kesehatan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Blora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1301836" y="12053455"/>
            <a:ext cx="4426551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/>
            <a:endParaRPr sz="1400" dirty="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4325600" y="3200400"/>
            <a:ext cx="85108" cy="11049000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dot"/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4502237" y="12531826"/>
            <a:ext cx="6833764" cy="19461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 algn="just">
              <a:lnSpc>
                <a:spcPct val="120000"/>
              </a:lnSpc>
            </a:pPr>
            <a:r>
              <a:rPr lang="en-US" sz="2400" b="1" spc="-38" dirty="0" smtClean="0">
                <a:solidFill>
                  <a:srgbClr val="231F20"/>
                </a:solidFill>
                <a:latin typeface="Arial"/>
                <a:cs typeface="Arial"/>
              </a:rPr>
              <a:t>KESIMPULAN</a:t>
            </a:r>
            <a:endParaRPr sz="2400" dirty="0">
              <a:latin typeface="Arial"/>
              <a:cs typeface="Arial"/>
            </a:endParaRPr>
          </a:p>
          <a:p>
            <a:pPr marL="13860" marR="6930" algn="just">
              <a:lnSpc>
                <a:spcPct val="120000"/>
              </a:lnSpc>
              <a:spcBef>
                <a:spcPts val="229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SKDR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Kabupaten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Blora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kelengkapan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ketepatan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Puskesmas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Dinas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Kesehatan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memaksimalkan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monitoring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layanan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kesehatan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mengumpulkan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00336" y="8357402"/>
            <a:ext cx="4240804" cy="2310598"/>
          </a:xfrm>
          <a:prstGeom prst="rect">
            <a:avLst/>
          </a:prstGeom>
          <a:noFill/>
        </p:spPr>
        <p:txBody>
          <a:bodyPr wrap="square" lIns="99788" tIns="49894" rIns="99788" bIns="49894" rtlCol="0">
            <a:spAutoFit/>
          </a:bodyPr>
          <a:lstStyle/>
          <a:p>
            <a:pPr marL="9979">
              <a:lnSpc>
                <a:spcPct val="1100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</a:p>
          <a:p>
            <a:pPr marL="9979">
              <a:lnSpc>
                <a:spcPct val="110000"/>
              </a:lnSpc>
            </a:pP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60" algn="just">
              <a:lnSpc>
                <a:spcPct val="130000"/>
              </a:lnSpc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bertujuan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mendeskripsikan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SKDR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pelaksanaannya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6" name="object 32"/>
          <p:cNvSpPr/>
          <p:nvPr/>
        </p:nvSpPr>
        <p:spPr>
          <a:xfrm>
            <a:off x="381000" y="396240"/>
            <a:ext cx="21183600" cy="15681960"/>
          </a:xfrm>
          <a:custGeom>
            <a:avLst/>
            <a:gdLst/>
            <a:ahLst/>
            <a:cxnLst/>
            <a:rect l="l" t="t" r="r" b="b"/>
            <a:pathLst>
              <a:path w="19359504" h="14333479">
                <a:moveTo>
                  <a:pt x="0" y="14333479"/>
                </a:moveTo>
                <a:lnTo>
                  <a:pt x="19359504" y="14333479"/>
                </a:lnTo>
                <a:lnTo>
                  <a:pt x="19359504" y="0"/>
                </a:lnTo>
                <a:lnTo>
                  <a:pt x="0" y="0"/>
                </a:lnTo>
                <a:lnTo>
                  <a:pt x="0" y="14333479"/>
                </a:lnTo>
                <a:close/>
              </a:path>
            </a:pathLst>
          </a:custGeom>
          <a:ln w="76200">
            <a:solidFill>
              <a:srgbClr val="717272"/>
            </a:solidFill>
            <a:miter lim="800000"/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4950470" y="2762906"/>
            <a:ext cx="9375130" cy="118674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4610694"/>
            <a:ext cx="5781467" cy="1391306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4860060" y="3563226"/>
            <a:ext cx="9541740" cy="5199774"/>
            <a:chOff x="436180" y="5348000"/>
            <a:chExt cx="12044846" cy="6310600"/>
          </a:xfrm>
        </p:grpSpPr>
        <p:graphicFrame>
          <p:nvGraphicFramePr>
            <p:cNvPr id="55" name="Chart 5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57711730"/>
                </p:ext>
              </p:extLst>
            </p:nvPr>
          </p:nvGraphicFramePr>
          <p:xfrm>
            <a:off x="436180" y="6030310"/>
            <a:ext cx="11619186" cy="562829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cxnSp>
          <p:nvCxnSpPr>
            <p:cNvPr id="56" name="Straight Connector 55"/>
            <p:cNvCxnSpPr/>
            <p:nvPr/>
          </p:nvCxnSpPr>
          <p:spPr>
            <a:xfrm flipH="1">
              <a:off x="1098326" y="6818581"/>
              <a:ext cx="10673264" cy="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3905188" y="5348000"/>
              <a:ext cx="5962727" cy="8591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/>
                <a:t>Kelengkapan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dan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Ketepatan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Laporan</a:t>
              </a:r>
              <a:r>
                <a:rPr lang="en-US" b="1" dirty="0" smtClean="0"/>
                <a:t> SKDR </a:t>
              </a:r>
            </a:p>
            <a:p>
              <a:pPr algn="ctr"/>
              <a:r>
                <a:rPr lang="en-US" b="1" dirty="0" err="1" smtClean="0"/>
                <a:t>Kabupaten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Blora</a:t>
              </a:r>
              <a:r>
                <a:rPr lang="en-US" b="1" dirty="0"/>
                <a:t> </a:t>
              </a:r>
              <a:r>
                <a:rPr lang="en-US" b="1" dirty="0" err="1" smtClean="0"/>
                <a:t>Tahun</a:t>
              </a:r>
              <a:r>
                <a:rPr lang="en-US" b="1" dirty="0" smtClean="0"/>
                <a:t> 2017</a:t>
              </a:r>
              <a:endParaRPr lang="en-US" b="1" dirty="0"/>
            </a:p>
          </p:txBody>
        </p:sp>
        <p:cxnSp>
          <p:nvCxnSpPr>
            <p:cNvPr id="58" name="Straight Connector 57"/>
            <p:cNvCxnSpPr/>
            <p:nvPr/>
          </p:nvCxnSpPr>
          <p:spPr>
            <a:xfrm flipH="1">
              <a:off x="1240220" y="7401911"/>
              <a:ext cx="10914988" cy="15766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59" name="Rectangular Callout 58"/>
            <p:cNvSpPr/>
            <p:nvPr/>
          </p:nvSpPr>
          <p:spPr>
            <a:xfrm>
              <a:off x="1035262" y="5372920"/>
              <a:ext cx="1734207" cy="490293"/>
            </a:xfrm>
            <a:prstGeom prst="wedgeRectCallout">
              <a:avLst>
                <a:gd name="adj1" fmla="val -57196"/>
                <a:gd name="adj2" fmla="val 19916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Target </a:t>
              </a:r>
              <a:r>
                <a:rPr lang="en-US" sz="1100" dirty="0" err="1" smtClean="0"/>
                <a:t>Kelengkapan</a:t>
              </a:r>
              <a:endParaRPr lang="en-US" sz="1100" dirty="0"/>
            </a:p>
          </p:txBody>
        </p:sp>
        <p:sp>
          <p:nvSpPr>
            <p:cNvPr id="60" name="Rectangular Callout 59"/>
            <p:cNvSpPr/>
            <p:nvPr/>
          </p:nvSpPr>
          <p:spPr>
            <a:xfrm>
              <a:off x="1587061" y="6060279"/>
              <a:ext cx="1734207" cy="490293"/>
            </a:xfrm>
            <a:prstGeom prst="wedgeRectCallout">
              <a:avLst>
                <a:gd name="adj1" fmla="val -76287"/>
                <a:gd name="adj2" fmla="val 202383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Target </a:t>
              </a:r>
              <a:r>
                <a:rPr lang="en-US" sz="1100" dirty="0" err="1" smtClean="0"/>
                <a:t>Ketepatan</a:t>
              </a:r>
              <a:endParaRPr lang="en-US" sz="1100" dirty="0"/>
            </a:p>
          </p:txBody>
        </p:sp>
        <p:sp>
          <p:nvSpPr>
            <p:cNvPr id="61" name="Oval 60"/>
            <p:cNvSpPr/>
            <p:nvPr/>
          </p:nvSpPr>
          <p:spPr>
            <a:xfrm>
              <a:off x="625366" y="6550572"/>
              <a:ext cx="583324" cy="441435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2" name="Oval 61"/>
            <p:cNvSpPr/>
            <p:nvPr/>
          </p:nvSpPr>
          <p:spPr>
            <a:xfrm>
              <a:off x="664770" y="7181193"/>
              <a:ext cx="583324" cy="441435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3" name="Down Arrow 62"/>
            <p:cNvSpPr/>
            <p:nvPr/>
          </p:nvSpPr>
          <p:spPr>
            <a:xfrm>
              <a:off x="10825647" y="5651937"/>
              <a:ext cx="1655379" cy="882869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/>
                <a:t>Capaian</a:t>
              </a:r>
              <a:r>
                <a:rPr lang="en-US" sz="1050" dirty="0" smtClean="0"/>
                <a:t> </a:t>
              </a:r>
              <a:r>
                <a:rPr lang="en-US" sz="1600" dirty="0" err="1" smtClean="0"/>
                <a:t>Blora</a:t>
              </a:r>
              <a:endParaRPr lang="en-US" sz="1050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5060900" y="8686800"/>
            <a:ext cx="8935204" cy="5661316"/>
            <a:chOff x="0" y="0"/>
            <a:chExt cx="12192000" cy="6858001"/>
          </a:xfrm>
        </p:grpSpPr>
        <p:graphicFrame>
          <p:nvGraphicFramePr>
            <p:cNvPr id="68" name="Chart 6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682750316"/>
                </p:ext>
              </p:extLst>
            </p:nvPr>
          </p:nvGraphicFramePr>
          <p:xfrm>
            <a:off x="0" y="0"/>
            <a:ext cx="12192000" cy="685800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69" name="TextBox 68"/>
            <p:cNvSpPr txBox="1"/>
            <p:nvPr/>
          </p:nvSpPr>
          <p:spPr>
            <a:xfrm>
              <a:off x="3214915" y="544532"/>
              <a:ext cx="6413146" cy="773447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 err="1" smtClean="0"/>
                <a:t>Laporan</a:t>
              </a:r>
              <a:r>
                <a:rPr lang="en-US" sz="1800" b="1" dirty="0" smtClean="0"/>
                <a:t> </a:t>
              </a:r>
              <a:r>
                <a:rPr lang="en-US" sz="1800" b="1" dirty="0" err="1" smtClean="0"/>
                <a:t>Jumlah</a:t>
              </a:r>
              <a:r>
                <a:rPr lang="en-US" sz="1800" b="1" dirty="0" smtClean="0"/>
                <a:t> </a:t>
              </a:r>
              <a:r>
                <a:rPr lang="en-US" sz="1800" b="1" dirty="0" err="1" smtClean="0"/>
                <a:t>Kasus</a:t>
              </a:r>
              <a:r>
                <a:rPr lang="en-US" sz="1800" b="1" dirty="0" smtClean="0"/>
                <a:t> </a:t>
              </a:r>
              <a:r>
                <a:rPr lang="en-US" sz="1800" b="1" dirty="0" err="1" smtClean="0"/>
                <a:t>dalam</a:t>
              </a:r>
              <a:r>
                <a:rPr lang="en-US" sz="1800" b="1" dirty="0" smtClean="0"/>
                <a:t> </a:t>
              </a:r>
              <a:r>
                <a:rPr lang="en-US" sz="1800" b="1" dirty="0" err="1" smtClean="0"/>
                <a:t>Pelaporan</a:t>
              </a:r>
              <a:r>
                <a:rPr lang="en-US" sz="1800" b="1" dirty="0" smtClean="0"/>
                <a:t> SKDR </a:t>
              </a:r>
            </a:p>
            <a:p>
              <a:pPr algn="ctr"/>
              <a:r>
                <a:rPr lang="en-US" sz="1800" b="1" dirty="0" err="1" smtClean="0"/>
                <a:t>Kabupaten</a:t>
              </a:r>
              <a:r>
                <a:rPr lang="en-US" sz="1800" b="1" dirty="0" smtClean="0"/>
                <a:t> </a:t>
              </a:r>
              <a:r>
                <a:rPr lang="en-US" sz="1800" b="1" dirty="0" err="1" smtClean="0"/>
                <a:t>Blora</a:t>
              </a:r>
              <a:r>
                <a:rPr lang="en-US" sz="1800" b="1" dirty="0" smtClean="0"/>
                <a:t> </a:t>
              </a:r>
              <a:r>
                <a:rPr lang="en-US" sz="1800" b="1" dirty="0" err="1" smtClean="0"/>
                <a:t>Tahun</a:t>
              </a:r>
              <a:r>
                <a:rPr lang="en-US" sz="1800" b="1" dirty="0" smtClean="0"/>
                <a:t> 2017</a:t>
              </a:r>
              <a:endParaRPr lang="en-US" sz="1800" b="1" dirty="0"/>
            </a:p>
          </p:txBody>
        </p:sp>
        <p:sp>
          <p:nvSpPr>
            <p:cNvPr id="70" name="Oval 69"/>
            <p:cNvSpPr/>
            <p:nvPr/>
          </p:nvSpPr>
          <p:spPr>
            <a:xfrm>
              <a:off x="10682515" y="333827"/>
              <a:ext cx="1030514" cy="464457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1" name="Oval 70"/>
            <p:cNvSpPr/>
            <p:nvPr/>
          </p:nvSpPr>
          <p:spPr>
            <a:xfrm>
              <a:off x="3085199" y="3787347"/>
              <a:ext cx="1030514" cy="449941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2" name="Oval 71"/>
            <p:cNvSpPr/>
            <p:nvPr/>
          </p:nvSpPr>
          <p:spPr>
            <a:xfrm>
              <a:off x="377372" y="3048890"/>
              <a:ext cx="1030514" cy="449941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3" name="Rounded Rectangular Callout 72"/>
            <p:cNvSpPr/>
            <p:nvPr/>
          </p:nvSpPr>
          <p:spPr>
            <a:xfrm>
              <a:off x="3214915" y="2677886"/>
              <a:ext cx="3497942" cy="986971"/>
            </a:xfrm>
            <a:prstGeom prst="wedgeRoundRectCallout">
              <a:avLst>
                <a:gd name="adj1" fmla="val -18344"/>
                <a:gd name="adj2" fmla="val 49264"/>
                <a:gd name="adj3" fmla="val 16667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4 </a:t>
              </a:r>
              <a:r>
                <a:rPr lang="en-US" sz="1600" b="1" dirty="0" err="1" smtClean="0">
                  <a:solidFill>
                    <a:schemeClr val="tx1"/>
                  </a:solidFill>
                </a:rPr>
                <a:t>penyakit</a:t>
              </a:r>
              <a:r>
                <a:rPr lang="en-US" sz="1600" b="1" dirty="0" smtClean="0">
                  <a:solidFill>
                    <a:schemeClr val="tx1"/>
                  </a:solidFill>
                </a:rPr>
                <a:t> </a:t>
              </a:r>
              <a:r>
                <a:rPr lang="en-US" sz="1600" b="1" dirty="0" err="1" smtClean="0">
                  <a:solidFill>
                    <a:schemeClr val="tx1"/>
                  </a:solidFill>
                </a:rPr>
                <a:t>tertinggi</a:t>
              </a:r>
              <a:r>
                <a:rPr lang="en-US" sz="1600" b="1" dirty="0" smtClean="0">
                  <a:solidFill>
                    <a:schemeClr val="tx1"/>
                  </a:solidFill>
                </a:rPr>
                <a:t> </a:t>
              </a:r>
              <a:r>
                <a:rPr lang="en-US" sz="1600" b="1" dirty="0" err="1" smtClean="0">
                  <a:solidFill>
                    <a:schemeClr val="tx1"/>
                  </a:solidFill>
                </a:rPr>
                <a:t>dalam</a:t>
              </a:r>
              <a:r>
                <a:rPr lang="en-US" sz="1600" b="1" dirty="0" smtClean="0">
                  <a:solidFill>
                    <a:schemeClr val="tx1"/>
                  </a:solidFill>
                </a:rPr>
                <a:t> </a:t>
              </a:r>
              <a:r>
                <a:rPr lang="en-US" sz="1600" b="1" dirty="0" err="1" smtClean="0">
                  <a:solidFill>
                    <a:schemeClr val="tx1"/>
                  </a:solidFill>
                </a:rPr>
                <a:t>laporan</a:t>
              </a:r>
              <a:r>
                <a:rPr lang="en-US" sz="1600" b="1" dirty="0" smtClean="0">
                  <a:solidFill>
                    <a:schemeClr val="tx1"/>
                  </a:solidFill>
                </a:rPr>
                <a:t> SKDR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74" name="Oval 73"/>
            <p:cNvSpPr/>
            <p:nvPr/>
          </p:nvSpPr>
          <p:spPr>
            <a:xfrm>
              <a:off x="2137182" y="4248883"/>
              <a:ext cx="626866" cy="449941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5410200" y="2971800"/>
            <a:ext cx="9666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3860" algn="just"/>
            <a:r>
              <a:rPr lang="en-US" b="1" spc="-5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502236" y="8596245"/>
            <a:ext cx="6767708" cy="3900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24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Hasil</a:t>
            </a:r>
            <a:r>
              <a:rPr lang="en-US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Indentifikasi</a:t>
            </a:r>
            <a:r>
              <a:rPr lang="en-US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Permasalahan</a:t>
            </a:r>
            <a:r>
              <a:rPr lang="en-US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SKDR </a:t>
            </a:r>
            <a:endParaRPr lang="en-US" sz="24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Trend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penyakit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diolah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dianalisis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Puskesmas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Perbedaan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laporan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setiap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puskesmas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yang 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memberikan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laporan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mingguan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SKDR.</a:t>
            </a:r>
          </a:p>
          <a:p>
            <a:pPr marL="285750" indent="-28575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Jumlah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layanan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kesehatan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Pustu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mengumpulkan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laporan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selalu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sama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setiap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minggunya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5" name="Picture 2" descr="C:\Users\ACER\Documents\logo fetp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2795" y="14593476"/>
            <a:ext cx="1378405" cy="1408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75" descr="D:\S2 IKM UGM\Outbound\logo-ugm.pn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9400" y="14554200"/>
            <a:ext cx="1441083" cy="1467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210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Sistem Kewaspadaan Dini dan Respon di Kabupaten Blora  Provinsi Jawa Tengah Tahun 2017 1Cahyadin, 1Baning Rahayujati, 2Henny Indriyanti 1Mahasiswa FETP Prodi Ilmu Kesehatan Masyarakat, UGM 2DInas Kesehatan Kabupaten Blora (Correspondent: cahyadinmustamin@gmail.com)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Research Study Presenter name, Associates and Collaborators</dc:title>
  <dc:creator>ACER</dc:creator>
  <cp:lastModifiedBy>Imam Sayuthi</cp:lastModifiedBy>
  <cp:revision>28</cp:revision>
  <dcterms:created xsi:type="dcterms:W3CDTF">2013-07-30T10:24:34Z</dcterms:created>
  <dcterms:modified xsi:type="dcterms:W3CDTF">2018-07-29T09:12:50Z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2013-07-30T00:00:00Z</vt:filetime>
  </property>
  <property fmtid="{D5CDD505-2E9C-101B-9397-08002B2CF9AE}" pid="3" name="LastSaved">
    <vt:filetime>2013-07-30T00:00:00Z</vt:filetime>
  </property>
</Properties>
</file>