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945600" cy="16459200"/>
  <p:notesSz cx="20104100" cy="15087600"/>
  <p:defaultTextStyle>
    <a:defPPr>
      <a:defRPr lang="en-US"/>
    </a:defPPr>
    <a:lvl1pPr marL="0" algn="l" defTabSz="4989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8942" algn="l" defTabSz="4989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7885" algn="l" defTabSz="4989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6827" algn="l" defTabSz="4989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5769" algn="l" defTabSz="4989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4712" algn="l" defTabSz="4989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3654" algn="l" defTabSz="4989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92597" algn="l" defTabSz="4989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91539" algn="l" defTabSz="4989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  <a:srgbClr val="77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364" autoAdjust="0"/>
  </p:normalViewPr>
  <p:slideViewPr>
    <p:cSldViewPr>
      <p:cViewPr>
        <p:scale>
          <a:sx n="40" d="100"/>
          <a:sy n="40" d="100"/>
        </p:scale>
        <p:origin x="-186" y="-7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ASEAN Countries                  Co-Authorship Countries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Thailand</c:v>
                </c:pt>
                <c:pt idx="1">
                  <c:v>Singapore</c:v>
                </c:pt>
                <c:pt idx="2">
                  <c:v>Malaysia</c:v>
                </c:pt>
                <c:pt idx="3">
                  <c:v>Vietnam</c:v>
                </c:pt>
                <c:pt idx="4">
                  <c:v>Indonesia</c:v>
                </c:pt>
                <c:pt idx="6">
                  <c:v>US</c:v>
                </c:pt>
                <c:pt idx="7">
                  <c:v>UK</c:v>
                </c:pt>
                <c:pt idx="8">
                  <c:v>Netherlands</c:v>
                </c:pt>
                <c:pt idx="9">
                  <c:v>Japan</c:v>
                </c:pt>
                <c:pt idx="10">
                  <c:v>Australia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751</c:v>
                </c:pt>
                <c:pt idx="1">
                  <c:v>432</c:v>
                </c:pt>
                <c:pt idx="2">
                  <c:v>281</c:v>
                </c:pt>
                <c:pt idx="3">
                  <c:v>231</c:v>
                </c:pt>
                <c:pt idx="4">
                  <c:v>177</c:v>
                </c:pt>
                <c:pt idx="6">
                  <c:v>462</c:v>
                </c:pt>
                <c:pt idx="7">
                  <c:v>194</c:v>
                </c:pt>
                <c:pt idx="8">
                  <c:v>182</c:v>
                </c:pt>
                <c:pt idx="9">
                  <c:v>142</c:v>
                </c:pt>
                <c:pt idx="10">
                  <c:v>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949376"/>
        <c:axId val="54950912"/>
        <c:axId val="0"/>
      </c:bar3DChart>
      <c:catAx>
        <c:axId val="549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54950912"/>
        <c:crosses val="autoZero"/>
        <c:auto val="1"/>
        <c:lblAlgn val="ctr"/>
        <c:lblOffset val="100"/>
        <c:noMultiLvlLbl val="0"/>
      </c:catAx>
      <c:valAx>
        <c:axId val="5495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5494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C3536-115A-4681-9DE9-2B4E97305FD4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6388" y="1885950"/>
            <a:ext cx="67913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7261225"/>
            <a:ext cx="16084550" cy="594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195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433195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D354D-4B90-4CEF-95E1-1E629C0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5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D354D-4B90-4CEF-95E1-1E629C0A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7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45920" y="5102352"/>
            <a:ext cx="18653761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291840" y="9217152"/>
            <a:ext cx="15361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6235" y="1493955"/>
            <a:ext cx="20373127" cy="1031051"/>
          </a:xfrm>
        </p:spPr>
        <p:txBody>
          <a:bodyPr lIns="0" tIns="0" rIns="0" bIns="0"/>
          <a:lstStyle>
            <a:lvl1pPr>
              <a:defRPr sz="6700" b="1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6235" y="1493955"/>
            <a:ext cx="20373127" cy="1031051"/>
          </a:xfrm>
        </p:spPr>
        <p:txBody>
          <a:bodyPr lIns="0" tIns="0" rIns="0" bIns="0"/>
          <a:lstStyle>
            <a:lvl1pPr>
              <a:defRPr sz="6700" b="1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97280" y="3785616"/>
            <a:ext cx="95463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301983" y="3785616"/>
            <a:ext cx="95463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6235" y="1493955"/>
            <a:ext cx="20373127" cy="1031051"/>
          </a:xfrm>
        </p:spPr>
        <p:txBody>
          <a:bodyPr lIns="0" tIns="0" rIns="0" bIns="0"/>
          <a:lstStyle>
            <a:lvl1pPr>
              <a:defRPr sz="6700" b="1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6235" y="1493955"/>
            <a:ext cx="20373127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7280" y="3785616"/>
            <a:ext cx="197510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461504" y="15307056"/>
            <a:ext cx="702259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97281" y="15307056"/>
            <a:ext cx="504748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00834" y="15307056"/>
            <a:ext cx="504748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98942">
        <a:defRPr>
          <a:latin typeface="+mn-lt"/>
          <a:ea typeface="+mn-ea"/>
          <a:cs typeface="+mn-cs"/>
        </a:defRPr>
      </a:lvl2pPr>
      <a:lvl3pPr marL="997885">
        <a:defRPr>
          <a:latin typeface="+mn-lt"/>
          <a:ea typeface="+mn-ea"/>
          <a:cs typeface="+mn-cs"/>
        </a:defRPr>
      </a:lvl3pPr>
      <a:lvl4pPr marL="1496827">
        <a:defRPr>
          <a:latin typeface="+mn-lt"/>
          <a:ea typeface="+mn-ea"/>
          <a:cs typeface="+mn-cs"/>
        </a:defRPr>
      </a:lvl4pPr>
      <a:lvl5pPr marL="1995769">
        <a:defRPr>
          <a:latin typeface="+mn-lt"/>
          <a:ea typeface="+mn-ea"/>
          <a:cs typeface="+mn-cs"/>
        </a:defRPr>
      </a:lvl5pPr>
      <a:lvl6pPr marL="2494712">
        <a:defRPr>
          <a:latin typeface="+mn-lt"/>
          <a:ea typeface="+mn-ea"/>
          <a:cs typeface="+mn-cs"/>
        </a:defRPr>
      </a:lvl6pPr>
      <a:lvl7pPr marL="2993654">
        <a:defRPr>
          <a:latin typeface="+mn-lt"/>
          <a:ea typeface="+mn-ea"/>
          <a:cs typeface="+mn-cs"/>
        </a:defRPr>
      </a:lvl7pPr>
      <a:lvl8pPr marL="3492597">
        <a:defRPr>
          <a:latin typeface="+mn-lt"/>
          <a:ea typeface="+mn-ea"/>
          <a:cs typeface="+mn-cs"/>
        </a:defRPr>
      </a:lvl8pPr>
      <a:lvl9pPr marL="399153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98942">
        <a:defRPr>
          <a:latin typeface="+mn-lt"/>
          <a:ea typeface="+mn-ea"/>
          <a:cs typeface="+mn-cs"/>
        </a:defRPr>
      </a:lvl2pPr>
      <a:lvl3pPr marL="997885">
        <a:defRPr>
          <a:latin typeface="+mn-lt"/>
          <a:ea typeface="+mn-ea"/>
          <a:cs typeface="+mn-cs"/>
        </a:defRPr>
      </a:lvl3pPr>
      <a:lvl4pPr marL="1496827">
        <a:defRPr>
          <a:latin typeface="+mn-lt"/>
          <a:ea typeface="+mn-ea"/>
          <a:cs typeface="+mn-cs"/>
        </a:defRPr>
      </a:lvl4pPr>
      <a:lvl5pPr marL="1995769">
        <a:defRPr>
          <a:latin typeface="+mn-lt"/>
          <a:ea typeface="+mn-ea"/>
          <a:cs typeface="+mn-cs"/>
        </a:defRPr>
      </a:lvl5pPr>
      <a:lvl6pPr marL="2494712">
        <a:defRPr>
          <a:latin typeface="+mn-lt"/>
          <a:ea typeface="+mn-ea"/>
          <a:cs typeface="+mn-cs"/>
        </a:defRPr>
      </a:lvl6pPr>
      <a:lvl7pPr marL="2993654">
        <a:defRPr>
          <a:latin typeface="+mn-lt"/>
          <a:ea typeface="+mn-ea"/>
          <a:cs typeface="+mn-cs"/>
        </a:defRPr>
      </a:lvl7pPr>
      <a:lvl8pPr marL="3492597">
        <a:defRPr>
          <a:latin typeface="+mn-lt"/>
          <a:ea typeface="+mn-ea"/>
          <a:cs typeface="+mn-cs"/>
        </a:defRPr>
      </a:lvl8pPr>
      <a:lvl9pPr marL="399153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opus.com/results/handle.uri?sort=plf-f&amp;src=s&amp;sot=a&amp;sdt=a&amp;sid=1ff1a98df8e9f8d7219957158e33f3be&amp;sessionSearchId=1ff1a98df8e9f8d7219957158e33f3be&amp;origin=resultsAnalyzer&amp;txGid=8e34550beba2f2539c5e285726f9f2c3&amp;count=2630&amp;origin=resultsAnalyzer&amp;zone=sourceTitle&amp;clickedLink=limit%20to&amp;selectedSourceClusterCategories=Southeast%20Asian%20Journal%20Of%20Tropical%20Medicine%20And%20Public%20Health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hyperlink" Target="https://www.scopus.com/results/handle.uri?sort=plf-f&amp;src=s&amp;sot=a&amp;sdt=a&amp;sid=1ff1a98df8e9f8d7219957158e33f3be&amp;sessionSearchId=1ff1a98df8e9f8d7219957158e33f3be&amp;origin=resultsAnalyzer&amp;txGid=8e34550beba2f2539c5e285726f9f2c3&amp;count=2630&amp;origin=resultsAnalyzer&amp;zone=sourceTitle&amp;clickedLink=limit%20to&amp;selectedSourceClusterCategories=International%20Journal%20Of%20Tuberculosis%20And%20Lung%20Disease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hyperlink" Target="https://www.scopus.com/results/handle.uri?sort=plf-f&amp;src=s&amp;sot=a&amp;sdt=a&amp;sid=1ff1a98df8e9f8d7219957158e33f3be&amp;sessionSearchId=1ff1a98df8e9f8d7219957158e33f3be&amp;origin=resultsAnalyzer&amp;txGid=8e34550beba2f2539c5e285726f9f2c3&amp;count=2630&amp;origin=resultsAnalyzer&amp;zone=sourceTitle&amp;clickedLink=limit%20to&amp;selectedSourceClusterCategories=Singapore%20Medical%20Journal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www.scopus.com/results/handle.uri?sort=plf-f&amp;src=s&amp;sot=a&amp;sdt=a&amp;sid=1ff1a98df8e9f8d7219957158e33f3be&amp;sessionSearchId=1ff1a98df8e9f8d7219957158e33f3be&amp;origin=resultsAnalyzer&amp;txGid=8e34550beba2f2539c5e285726f9f2c3&amp;count=2630&amp;origin=resultsAnalyzer&amp;zone=sourceTitle&amp;clickedLink=limit%20to&amp;selectedSourceClusterCategories=Plos%20One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scopus.com/results/handle.uri?sort=plf-f&amp;src=s&amp;sot=a&amp;sdt=a&amp;sid=1ff1a98df8e9f8d7219957158e33f3be&amp;sessionSearchId=1ff1a98df8e9f8d7219957158e33f3be&amp;origin=resultsAnalyzer&amp;txGid=8e34550beba2f2539c5e285726f9f2c3&amp;count=2630&amp;origin=resultsAnalyzer&amp;zone=sourceTitle&amp;clickedLink=limit%20to&amp;selectedSourceClusterCategories=Journal%20Of%20The%20Medical%20Association%20Of%20Thailand" TargetMode="External"/><Relationship Id="rId1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21945600" cy="16459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374649" y="228600"/>
            <a:ext cx="21189950" cy="15018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	Country	Number of Document	Percentage </a:t>
            </a:r>
          </a:p>
          <a:p>
            <a:pPr algn="ctr"/>
            <a:r>
              <a:rPr lang="en-US" dirty="0"/>
              <a:t>1	Thailand	750</a:t>
            </a:r>
          </a:p>
          <a:p>
            <a:pPr algn="ctr"/>
            <a:r>
              <a:rPr lang="en-US" dirty="0"/>
              <a:t>28,52</a:t>
            </a:r>
          </a:p>
          <a:p>
            <a:pPr algn="ctr"/>
            <a:r>
              <a:rPr lang="en-US" dirty="0"/>
              <a:t>2	United States	461</a:t>
            </a:r>
          </a:p>
          <a:p>
            <a:pPr algn="ctr"/>
            <a:r>
              <a:rPr lang="en-US" dirty="0"/>
              <a:t>17,53</a:t>
            </a:r>
          </a:p>
          <a:p>
            <a:pPr algn="ctr"/>
            <a:r>
              <a:rPr lang="en-US" dirty="0"/>
              <a:t>3	Singapore 	430</a:t>
            </a:r>
          </a:p>
          <a:p>
            <a:pPr algn="ctr"/>
            <a:r>
              <a:rPr lang="en-US" dirty="0"/>
              <a:t>16,35</a:t>
            </a:r>
          </a:p>
          <a:p>
            <a:pPr algn="ctr"/>
            <a:r>
              <a:rPr lang="en-US" dirty="0"/>
              <a:t>4	Malaysia	365</a:t>
            </a:r>
          </a:p>
          <a:p>
            <a:pPr algn="ctr"/>
            <a:r>
              <a:rPr lang="en-US" dirty="0"/>
              <a:t>13,88</a:t>
            </a:r>
          </a:p>
          <a:p>
            <a:pPr algn="ctr"/>
            <a:r>
              <a:rPr lang="en-US" dirty="0"/>
              <a:t>5	Viet Nam	273</a:t>
            </a:r>
          </a:p>
          <a:p>
            <a:pPr algn="ctr"/>
            <a:r>
              <a:rPr lang="en-US" dirty="0"/>
              <a:t>10,38</a:t>
            </a:r>
          </a:p>
          <a:p>
            <a:pPr algn="ctr"/>
            <a:r>
              <a:rPr lang="en-US" dirty="0"/>
              <a:t>6	United Kingdom	234</a:t>
            </a:r>
          </a:p>
          <a:p>
            <a:pPr algn="ctr"/>
            <a:r>
              <a:rPr lang="en-US" dirty="0"/>
              <a:t>8,90</a:t>
            </a:r>
          </a:p>
          <a:p>
            <a:pPr algn="ctr"/>
            <a:r>
              <a:rPr lang="en-US" dirty="0"/>
              <a:t>7	Netherlands 	192</a:t>
            </a:r>
          </a:p>
          <a:p>
            <a:pPr algn="ctr"/>
            <a:r>
              <a:rPr lang="en-US" dirty="0"/>
              <a:t>7,30</a:t>
            </a:r>
          </a:p>
          <a:p>
            <a:pPr algn="ctr"/>
            <a:r>
              <a:rPr lang="en-US" dirty="0"/>
              <a:t>8	Indonesia 	182</a:t>
            </a:r>
          </a:p>
          <a:p>
            <a:pPr algn="ctr"/>
            <a:r>
              <a:rPr lang="en-US" dirty="0"/>
              <a:t>6,92</a:t>
            </a:r>
          </a:p>
          <a:p>
            <a:pPr algn="ctr"/>
            <a:r>
              <a:rPr lang="en-US" dirty="0"/>
              <a:t>9	Philippines	177</a:t>
            </a:r>
          </a:p>
          <a:p>
            <a:pPr algn="ctr"/>
            <a:r>
              <a:rPr lang="en-US" dirty="0"/>
              <a:t>6,73</a:t>
            </a:r>
          </a:p>
          <a:p>
            <a:pPr algn="ctr"/>
            <a:r>
              <a:rPr lang="en-US" dirty="0"/>
              <a:t>10	Japan 	147</a:t>
            </a:r>
          </a:p>
          <a:p>
            <a:pPr algn="ctr"/>
            <a:r>
              <a:rPr lang="en-US" dirty="0"/>
              <a:t>5,59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6236" y="1828800"/>
            <a:ext cx="447156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60"/>
            <a:r>
              <a:rPr lang="en-US" sz="2400" b="1" spc="-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sz="24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284" y="2253020"/>
            <a:ext cx="4859607" cy="30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en-US" sz="1800" dirty="0" smtClean="0">
                <a:latin typeface="+mj-lt"/>
              </a:rPr>
              <a:t>	</a:t>
            </a:r>
            <a:r>
              <a:rPr lang="id-ID" sz="1800" dirty="0" smtClean="0">
                <a:latin typeface="+mj-lt"/>
              </a:rPr>
              <a:t>Penelitian </a:t>
            </a:r>
            <a:r>
              <a:rPr lang="id-ID" sz="1800" dirty="0">
                <a:latin typeface="+mj-lt"/>
              </a:rPr>
              <a:t>tentang TB adalah </a:t>
            </a:r>
            <a:r>
              <a:rPr lang="en-US" sz="1800" dirty="0" err="1">
                <a:latin typeface="+mj-lt"/>
              </a:rPr>
              <a:t>salah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satu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upaya</a:t>
            </a:r>
            <a:r>
              <a:rPr lang="en-US" sz="1800" dirty="0">
                <a:latin typeface="+mj-lt"/>
              </a:rPr>
              <a:t> </a:t>
            </a:r>
            <a:r>
              <a:rPr lang="id-ID" sz="1800" dirty="0">
                <a:latin typeface="+mj-lt"/>
              </a:rPr>
              <a:t>mendasar dalam proses untuk </a:t>
            </a:r>
            <a:r>
              <a:rPr lang="en-US" sz="1800" dirty="0" err="1">
                <a:latin typeface="+mj-lt"/>
              </a:rPr>
              <a:t>menekan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perkembangan</a:t>
            </a:r>
            <a:r>
              <a:rPr lang="en-US" sz="1800" dirty="0">
                <a:latin typeface="+mj-lt"/>
              </a:rPr>
              <a:t> TB</a:t>
            </a:r>
            <a:r>
              <a:rPr lang="id-ID" sz="1800" dirty="0">
                <a:latin typeface="+mj-lt"/>
              </a:rPr>
              <a:t> sebagai ancaman terhadap kesehatan global</a:t>
            </a:r>
            <a:r>
              <a:rPr lang="en-US" sz="1800" dirty="0">
                <a:latin typeface="+mj-lt"/>
              </a:rPr>
              <a:t>. A</a:t>
            </a:r>
            <a:r>
              <a:rPr lang="id-ID" sz="1800" dirty="0">
                <a:latin typeface="+mj-lt"/>
              </a:rPr>
              <a:t>nalisis keluaran ilmiah </a:t>
            </a:r>
            <a:r>
              <a:rPr lang="en-US" sz="1800" dirty="0" err="1" smtClean="0">
                <a:latin typeface="+mj-lt"/>
              </a:rPr>
              <a:t>dapat</a:t>
            </a:r>
            <a:r>
              <a:rPr lang="en-US" sz="1800" dirty="0" smtClean="0">
                <a:latin typeface="+mj-lt"/>
              </a:rPr>
              <a:t> </a:t>
            </a:r>
            <a:r>
              <a:rPr lang="id-ID" sz="1800" dirty="0">
                <a:latin typeface="+mj-lt"/>
              </a:rPr>
              <a:t>memberikan informasi berharga terkait tren </a:t>
            </a:r>
            <a:r>
              <a:rPr lang="en-US" sz="1800" dirty="0" err="1" smtClean="0">
                <a:latin typeface="+mj-lt"/>
              </a:rPr>
              <a:t>publikasi</a:t>
            </a:r>
            <a:r>
              <a:rPr lang="en-US" sz="1800" dirty="0" smtClean="0">
                <a:latin typeface="+mj-lt"/>
              </a:rPr>
              <a:t> topic </a:t>
            </a:r>
            <a:r>
              <a:rPr lang="en-US" sz="1800" dirty="0" err="1" smtClean="0">
                <a:latin typeface="+mj-lt"/>
              </a:rPr>
              <a:t>terkait</a:t>
            </a:r>
            <a:r>
              <a:rPr lang="id-ID" sz="1800" dirty="0" smtClean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Analisis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bibliometric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diperlukan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untuk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menilai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tren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penelitian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saat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ini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kontribusi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negara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terhadap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bidang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tertentu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dan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juga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dapat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mengarahkan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penelitian</a:t>
            </a:r>
            <a:r>
              <a:rPr lang="en-US" sz="1800" dirty="0" smtClean="0">
                <a:latin typeface="+mj-lt"/>
              </a:rPr>
              <a:t> di </a:t>
            </a:r>
            <a:r>
              <a:rPr lang="en-US" sz="1800" dirty="0" err="1">
                <a:latin typeface="+mj-lt"/>
              </a:rPr>
              <a:t>bidang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penelitian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tertentu</a:t>
            </a:r>
            <a:r>
              <a:rPr lang="en-US" sz="1800" dirty="0" smtClean="0">
                <a:latin typeface="+mj-lt"/>
              </a:rPr>
              <a:t> yang </a:t>
            </a:r>
            <a:r>
              <a:rPr lang="en-US" sz="1800" dirty="0" err="1" smtClean="0">
                <a:latin typeface="+mj-lt"/>
              </a:rPr>
              <a:t>berkembang</a:t>
            </a:r>
            <a:r>
              <a:rPr lang="en-US" sz="1800" dirty="0" smtClean="0">
                <a:latin typeface="+mj-lt"/>
              </a:rPr>
              <a:t>. </a:t>
            </a:r>
            <a:endParaRPr lang="en-US" sz="1800" dirty="0">
              <a:latin typeface="+mj-lt"/>
            </a:endParaRPr>
          </a:p>
          <a:p>
            <a:pPr algn="just"/>
            <a:endParaRPr lang="en-US" sz="1800" dirty="0">
              <a:latin typeface="+mj-lt"/>
            </a:endParaRPr>
          </a:p>
        </p:txBody>
      </p:sp>
      <p:sp>
        <p:nvSpPr>
          <p:cNvPr id="19" name="object 19"/>
          <p:cNvSpPr/>
          <p:nvPr/>
        </p:nvSpPr>
        <p:spPr>
          <a:xfrm flipH="1">
            <a:off x="5638800" y="1479273"/>
            <a:ext cx="76199" cy="276999"/>
          </a:xfrm>
          <a:custGeom>
            <a:avLst/>
            <a:gdLst/>
            <a:ahLst/>
            <a:cxnLst/>
            <a:rect l="l" t="t" r="r" b="b"/>
            <a:pathLst>
              <a:path h="9561227">
                <a:moveTo>
                  <a:pt x="0" y="0"/>
                </a:moveTo>
                <a:lnTo>
                  <a:pt x="0" y="9561227"/>
                </a:lnTo>
              </a:path>
            </a:pathLst>
          </a:custGeom>
          <a:ln w="19050" cmpd="sng">
            <a:solidFill>
              <a:schemeClr val="tx1">
                <a:lumMod val="50000"/>
                <a:lumOff val="50000"/>
              </a:schemeClr>
            </a:solidFill>
            <a:prstDash val="dot"/>
          </a:ln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23" name="object 23"/>
          <p:cNvSpPr txBox="1"/>
          <p:nvPr/>
        </p:nvSpPr>
        <p:spPr>
          <a:xfrm>
            <a:off x="839438" y="6248400"/>
            <a:ext cx="453121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60"/>
            <a:r>
              <a:rPr lang="en-US" sz="2400" b="1" spc="-5" dirty="0" err="1" smtClean="0">
                <a:solidFill>
                  <a:srgbClr val="231F20"/>
                </a:solidFill>
                <a:latin typeface="Arial"/>
                <a:cs typeface="Arial"/>
              </a:rPr>
              <a:t>Metode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8408" y="10363200"/>
            <a:ext cx="459984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60"/>
            <a:r>
              <a:rPr lang="en-US" sz="2400" b="1" spc="-11" dirty="0" err="1" smtClean="0">
                <a:solidFill>
                  <a:srgbClr val="231F20"/>
                </a:solidFill>
                <a:latin typeface="Arial"/>
                <a:cs typeface="Arial"/>
              </a:rPr>
              <a:t>Hasil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01836" y="10441726"/>
            <a:ext cx="442655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60"/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90693" y="15396967"/>
            <a:ext cx="11604811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Van Eck, N.J., &amp; </a:t>
            </a:r>
            <a:r>
              <a:rPr lang="en-US" sz="1400" dirty="0" err="1"/>
              <a:t>Waltman</a:t>
            </a:r>
            <a:r>
              <a:rPr lang="en-US" sz="1400" dirty="0"/>
              <a:t>, L. (2014). Visualizing </a:t>
            </a:r>
            <a:r>
              <a:rPr lang="en-US" sz="1400" dirty="0" err="1"/>
              <a:t>bibliometric</a:t>
            </a:r>
            <a:r>
              <a:rPr lang="en-US" sz="1400" dirty="0"/>
              <a:t> networks. In Y. Ding, R. Rousseau, &amp; D. Wolfram (Eds.), </a:t>
            </a:r>
            <a:r>
              <a:rPr lang="en-US" sz="1400" i="1" dirty="0"/>
              <a:t>Measuring scholarly impact: Methods and practice</a:t>
            </a:r>
            <a:r>
              <a:rPr lang="en-US" sz="1400" dirty="0"/>
              <a:t> (pp. 285-320). Springer. </a:t>
            </a:r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Agarwal, A., </a:t>
            </a:r>
            <a:r>
              <a:rPr lang="en-US" sz="1400" dirty="0" err="1"/>
              <a:t>Durairajanayagam</a:t>
            </a:r>
            <a:r>
              <a:rPr lang="en-US" sz="1400" dirty="0"/>
              <a:t>, D., </a:t>
            </a:r>
            <a:r>
              <a:rPr lang="en-US" sz="1400" dirty="0" err="1"/>
              <a:t>Tatagari</a:t>
            </a:r>
            <a:r>
              <a:rPr lang="en-US" sz="1400" dirty="0"/>
              <a:t>, S., </a:t>
            </a:r>
            <a:r>
              <a:rPr lang="en-US" sz="1400" dirty="0" err="1"/>
              <a:t>Esteves</a:t>
            </a:r>
            <a:r>
              <a:rPr lang="en-US" sz="1400" dirty="0"/>
              <a:t>, S. C., </a:t>
            </a:r>
            <a:r>
              <a:rPr lang="en-US" sz="1400" dirty="0" err="1"/>
              <a:t>Harlev</a:t>
            </a:r>
            <a:r>
              <a:rPr lang="en-US" sz="1400" dirty="0"/>
              <a:t>, A., Henkel, R., ... &amp; </a:t>
            </a:r>
            <a:r>
              <a:rPr lang="en-US" sz="1400" dirty="0" err="1"/>
              <a:t>Majzoub</a:t>
            </a:r>
            <a:r>
              <a:rPr lang="en-US" sz="1400" dirty="0"/>
              <a:t>, A. (2016). </a:t>
            </a:r>
            <a:r>
              <a:rPr lang="en-US" sz="1400" dirty="0" err="1"/>
              <a:t>Bibliometrics</a:t>
            </a:r>
            <a:r>
              <a:rPr lang="en-US" sz="1400" dirty="0"/>
              <a:t>: tracking research impact by selecting the appropriate metrics. </a:t>
            </a:r>
            <a:r>
              <a:rPr lang="en-US" sz="1400" i="1" dirty="0"/>
              <a:t>Asian journal of </a:t>
            </a:r>
            <a:r>
              <a:rPr lang="en-US" sz="1400" i="1" dirty="0" err="1"/>
              <a:t>andrology</a:t>
            </a:r>
            <a:r>
              <a:rPr lang="en-US" sz="1400" dirty="0"/>
              <a:t>, </a:t>
            </a:r>
            <a:r>
              <a:rPr lang="en-US" sz="1400" i="1" dirty="0"/>
              <a:t>18</a:t>
            </a:r>
            <a:r>
              <a:rPr lang="en-US" sz="1400" dirty="0"/>
              <a:t>(2), 296.</a:t>
            </a:r>
          </a:p>
          <a:p>
            <a:pPr lvl="0"/>
            <a:endParaRPr lang="en-US" sz="1400" dirty="0"/>
          </a:p>
        </p:txBody>
      </p:sp>
      <p:sp>
        <p:nvSpPr>
          <p:cNvPr id="31" name="object 31"/>
          <p:cNvSpPr txBox="1"/>
          <p:nvPr/>
        </p:nvSpPr>
        <p:spPr>
          <a:xfrm>
            <a:off x="15366441" y="15318585"/>
            <a:ext cx="3833689" cy="116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60"/>
            <a:r>
              <a:rPr lang="en-US" sz="1400" b="1" spc="-38" dirty="0" err="1" smtClean="0">
                <a:solidFill>
                  <a:srgbClr val="231F20"/>
                </a:solidFill>
                <a:latin typeface="+mj-lt"/>
                <a:cs typeface="Arial"/>
              </a:rPr>
              <a:t>Ucapan</a:t>
            </a:r>
            <a:r>
              <a:rPr lang="en-US" sz="1400" b="1" spc="-38" dirty="0" smtClean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en-US" sz="1400" b="1" spc="-38" dirty="0" err="1" smtClean="0">
                <a:solidFill>
                  <a:srgbClr val="231F20"/>
                </a:solidFill>
                <a:latin typeface="+mj-lt"/>
                <a:cs typeface="Arial"/>
              </a:rPr>
              <a:t>Terima</a:t>
            </a:r>
            <a:r>
              <a:rPr lang="en-US" sz="1400" b="1" spc="-38" dirty="0" smtClean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en-US" sz="1400" b="1" spc="-38" dirty="0" err="1" smtClean="0">
                <a:solidFill>
                  <a:srgbClr val="231F20"/>
                </a:solidFill>
                <a:latin typeface="+mj-lt"/>
                <a:cs typeface="Arial"/>
              </a:rPr>
              <a:t>Kasih</a:t>
            </a:r>
            <a:endParaRPr sz="1400" b="1" dirty="0">
              <a:latin typeface="+mj-lt"/>
              <a:cs typeface="Arial"/>
            </a:endParaRPr>
          </a:p>
          <a:p>
            <a:pPr marL="299610" marR="6930" indent="-285750">
              <a:lnSpc>
                <a:spcPct val="101800"/>
              </a:lnSpc>
              <a:spcBef>
                <a:spcPts val="229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231F20"/>
                </a:solidFill>
                <a:latin typeface="+mj-lt"/>
                <a:cs typeface="Arial"/>
              </a:rPr>
              <a:t>Bpk</a:t>
            </a:r>
            <a:r>
              <a:rPr lang="en-US" sz="1400" dirty="0" smtClean="0">
                <a:solidFill>
                  <a:srgbClr val="231F20"/>
                </a:solidFill>
                <a:latin typeface="+mj-lt"/>
                <a:cs typeface="Arial"/>
              </a:rPr>
              <a:t>. </a:t>
            </a:r>
            <a:r>
              <a:rPr lang="en-US" sz="1400" dirty="0" err="1" smtClean="0">
                <a:solidFill>
                  <a:srgbClr val="231F20"/>
                </a:solidFill>
                <a:latin typeface="+mj-lt"/>
                <a:cs typeface="Arial"/>
              </a:rPr>
              <a:t>Anis</a:t>
            </a:r>
            <a:r>
              <a:rPr lang="en-US" sz="140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+mj-lt"/>
                <a:cs typeface="Arial"/>
              </a:rPr>
              <a:t>Fuad</a:t>
            </a:r>
            <a:r>
              <a:rPr lang="en-US" sz="1400" dirty="0" smtClean="0">
                <a:solidFill>
                  <a:srgbClr val="231F20"/>
                </a:solidFill>
                <a:latin typeface="+mj-lt"/>
                <a:cs typeface="Arial"/>
              </a:rPr>
              <a:t>, DEA</a:t>
            </a:r>
          </a:p>
          <a:p>
            <a:pPr marL="299610" marR="6930" indent="-285750">
              <a:lnSpc>
                <a:spcPct val="101800"/>
              </a:lnSpc>
              <a:spcBef>
                <a:spcPts val="229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+mj-lt"/>
                <a:cs typeface="Arial"/>
              </a:rPr>
              <a:t>Departemen</a:t>
            </a:r>
            <a:r>
              <a:rPr lang="en-US" sz="1400" dirty="0" smtClean="0">
                <a:latin typeface="+mj-lt"/>
                <a:cs typeface="Arial"/>
              </a:rPr>
              <a:t> </a:t>
            </a:r>
            <a:r>
              <a:rPr lang="en-US" sz="1400" dirty="0" err="1" smtClean="0">
                <a:latin typeface="+mj-lt"/>
                <a:cs typeface="Arial"/>
              </a:rPr>
              <a:t>Biostatistic</a:t>
            </a:r>
            <a:r>
              <a:rPr lang="en-US" sz="1400" dirty="0" smtClean="0">
                <a:latin typeface="+mj-lt"/>
                <a:cs typeface="Arial"/>
              </a:rPr>
              <a:t>, Epidemiology and Population Health IKM UGM</a:t>
            </a:r>
          </a:p>
          <a:p>
            <a:pPr marL="13860" marR="6930">
              <a:lnSpc>
                <a:spcPct val="101800"/>
              </a:lnSpc>
              <a:spcBef>
                <a:spcPts val="229"/>
              </a:spcBef>
            </a:pPr>
            <a:endParaRPr sz="1400" dirty="0">
              <a:latin typeface="+mj-lt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5362"/>
            <a:ext cx="3172068" cy="11970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130" y="15172428"/>
            <a:ext cx="1221470" cy="12948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368530" y="15163800"/>
            <a:ext cx="1175209" cy="13052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152" y="15235965"/>
            <a:ext cx="1105248" cy="1160908"/>
          </a:xfrm>
          <a:prstGeom prst="rect">
            <a:avLst/>
          </a:prstGeom>
        </p:spPr>
      </p:pic>
      <p:sp>
        <p:nvSpPr>
          <p:cNvPr id="41" name="object 3"/>
          <p:cNvSpPr txBox="1"/>
          <p:nvPr/>
        </p:nvSpPr>
        <p:spPr>
          <a:xfrm>
            <a:off x="786236" y="5181600"/>
            <a:ext cx="447156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60"/>
            <a:r>
              <a:rPr lang="en-US" sz="2400" b="1" spc="-5" dirty="0" err="1" smtClean="0">
                <a:solidFill>
                  <a:srgbClr val="231F20"/>
                </a:solidFill>
                <a:latin typeface="Arial"/>
                <a:cs typeface="Arial"/>
              </a:rPr>
              <a:t>Tujuan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45" name="object 26"/>
          <p:cNvSpPr txBox="1"/>
          <p:nvPr/>
        </p:nvSpPr>
        <p:spPr>
          <a:xfrm>
            <a:off x="685800" y="5606534"/>
            <a:ext cx="518508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60" algn="just"/>
            <a:r>
              <a:rPr lang="en-US" sz="1800" dirty="0" smtClean="0"/>
              <a:t>	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bertujuan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menunjukkan</a:t>
            </a:r>
            <a:r>
              <a:rPr lang="en-US" sz="1800" dirty="0" smtClean="0"/>
              <a:t> </a:t>
            </a:r>
            <a:r>
              <a:rPr lang="en-US" sz="1800" dirty="0" err="1" smtClean="0"/>
              <a:t>tren</a:t>
            </a:r>
            <a:r>
              <a:rPr lang="en-US" sz="1800" dirty="0" smtClean="0"/>
              <a:t> </a:t>
            </a:r>
            <a:r>
              <a:rPr lang="en-US" sz="1800" dirty="0" err="1" smtClean="0"/>
              <a:t>publikasi</a:t>
            </a:r>
            <a:r>
              <a:rPr lang="en-US" sz="1800" dirty="0" smtClean="0"/>
              <a:t> </a:t>
            </a:r>
            <a:r>
              <a:rPr lang="en-US" sz="1800" dirty="0" err="1" smtClean="0"/>
              <a:t>ilmiah</a:t>
            </a:r>
            <a:r>
              <a:rPr lang="en-US" sz="1800" dirty="0" smtClean="0"/>
              <a:t> </a:t>
            </a:r>
            <a:r>
              <a:rPr lang="en-US" sz="1800" dirty="0" err="1" smtClean="0"/>
              <a:t>tentang</a:t>
            </a:r>
            <a:r>
              <a:rPr lang="en-US" sz="1800" dirty="0" smtClean="0"/>
              <a:t> TB di </a:t>
            </a:r>
            <a:r>
              <a:rPr lang="en-US" sz="1800" dirty="0"/>
              <a:t>N</a:t>
            </a:r>
            <a:r>
              <a:rPr lang="en-US" sz="1800" dirty="0" smtClean="0"/>
              <a:t>egara-Negara ASEAN.</a:t>
            </a:r>
          </a:p>
        </p:txBody>
      </p:sp>
      <p:pic>
        <p:nvPicPr>
          <p:cNvPr id="49" name="Picture 48"/>
          <p:cNvPicPr/>
          <p:nvPr/>
        </p:nvPicPr>
        <p:blipFill rotWithShape="1">
          <a:blip r:embed="rId6"/>
          <a:srcRect l="666" t="21433" r="26701" b="11155"/>
          <a:stretch/>
        </p:blipFill>
        <p:spPr bwMode="auto">
          <a:xfrm>
            <a:off x="505138" y="12294460"/>
            <a:ext cx="5486400" cy="2530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47492"/>
              </p:ext>
            </p:extLst>
          </p:nvPr>
        </p:nvGraphicFramePr>
        <p:xfrm>
          <a:off x="6156282" y="6704380"/>
          <a:ext cx="7093255" cy="199743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43065"/>
                <a:gridCol w="5715000"/>
                <a:gridCol w="935190"/>
              </a:tblGrid>
              <a:tr h="32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Sumber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Jumlah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b"/>
                </a:tc>
              </a:tr>
              <a:tr h="34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International Journal Of Tuberculosis And Lung Disease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hlinkClick r:id="rId7" tooltip="View this list of documents"/>
                        </a:rPr>
                        <a:t>231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ctr"/>
                </a:tc>
              </a:tr>
              <a:tr h="323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Southeast Asian Journal Of Tropical Medicine And Public Health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hlinkClick r:id="rId8" tooltip="View this list of documents"/>
                        </a:rPr>
                        <a:t>148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ctr"/>
                </a:tc>
              </a:tr>
              <a:tr h="34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Journal Of The Medical Association Of Thailand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hlinkClick r:id="rId9" tooltip="View this list of documents"/>
                        </a:rPr>
                        <a:t>112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ctr"/>
                </a:tc>
              </a:tr>
              <a:tr h="34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Plos One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hlinkClick r:id="rId10" tooltip="View this list of documents"/>
                        </a:rPr>
                        <a:t>103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Singapore Medical Journal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  <a:hlinkClick r:id="rId11" tooltip="View this list of documents"/>
                        </a:rPr>
                        <a:t>78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9" marR="6929" marT="0" marB="0" anchor="ctr"/>
                </a:tc>
              </a:tr>
            </a:tbl>
          </a:graphicData>
        </a:graphic>
      </p:graphicFrame>
      <p:sp>
        <p:nvSpPr>
          <p:cNvPr id="51" name="object 26"/>
          <p:cNvSpPr txBox="1"/>
          <p:nvPr/>
        </p:nvSpPr>
        <p:spPr>
          <a:xfrm>
            <a:off x="834450" y="6692782"/>
            <a:ext cx="4804350" cy="3994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6930" indent="-215900" algn="just">
              <a:lnSpc>
                <a:spcPct val="1026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Pencarian</a:t>
            </a:r>
            <a:r>
              <a:rPr lang="en-US" sz="1800" dirty="0"/>
              <a:t> </a:t>
            </a:r>
            <a:r>
              <a:rPr lang="en-US" sz="1800" dirty="0" err="1"/>
              <a:t>dokumen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b="1" dirty="0" err="1"/>
              <a:t>Pubmed</a:t>
            </a:r>
            <a:r>
              <a:rPr lang="en-US" sz="1800" b="1" dirty="0"/>
              <a:t> platform </a:t>
            </a:r>
            <a:r>
              <a:rPr lang="en-US" sz="1800" dirty="0" err="1"/>
              <a:t>dengan</a:t>
            </a:r>
            <a:r>
              <a:rPr lang="en-US" sz="1800" dirty="0"/>
              <a:t> query TB[</a:t>
            </a:r>
            <a:r>
              <a:rPr lang="en-US" sz="1800" dirty="0" err="1"/>
              <a:t>ti</a:t>
            </a:r>
            <a:r>
              <a:rPr lang="en-US" sz="1800" dirty="0"/>
              <a:t>] OR </a:t>
            </a:r>
            <a:r>
              <a:rPr lang="en-US" sz="1800" dirty="0" err="1"/>
              <a:t>Tuberculosisis</a:t>
            </a:r>
            <a:r>
              <a:rPr lang="en-US" sz="1800" dirty="0"/>
              <a:t>[</a:t>
            </a:r>
            <a:r>
              <a:rPr lang="en-US" sz="1800" dirty="0" err="1"/>
              <a:t>ti</a:t>
            </a:r>
            <a:r>
              <a:rPr lang="en-US" sz="1800" dirty="0"/>
              <a:t>] AND (</a:t>
            </a:r>
            <a:r>
              <a:rPr lang="en-US" sz="1800" dirty="0" err="1"/>
              <a:t>nama</a:t>
            </a:r>
            <a:r>
              <a:rPr lang="en-US" sz="1800" dirty="0"/>
              <a:t> Negara-Negara di ASEAN).</a:t>
            </a:r>
            <a:endParaRPr lang="en-US" sz="1800" b="1" dirty="0"/>
          </a:p>
          <a:p>
            <a:pPr marL="228600" marR="6930" indent="-215900" algn="just">
              <a:lnSpc>
                <a:spcPct val="1026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Penelusuran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dokumen</a:t>
            </a:r>
            <a:r>
              <a:rPr lang="en-US" sz="1800" dirty="0"/>
              <a:t> yang </a:t>
            </a:r>
            <a:r>
              <a:rPr lang="en-US" sz="1800" dirty="0" err="1"/>
              <a:t>terpublikasi</a:t>
            </a:r>
            <a:r>
              <a:rPr lang="en-US" sz="1800" dirty="0"/>
              <a:t> </a:t>
            </a:r>
            <a:r>
              <a:rPr lang="en-US" sz="1800" dirty="0" err="1"/>
              <a:t>sebelum</a:t>
            </a:r>
            <a:r>
              <a:rPr lang="en-US" sz="1800" dirty="0"/>
              <a:t> 11 </a:t>
            </a:r>
            <a:r>
              <a:rPr lang="en-US" sz="1800" dirty="0" err="1"/>
              <a:t>Agustus</a:t>
            </a:r>
            <a:r>
              <a:rPr lang="en-US" sz="1800" dirty="0"/>
              <a:t> 2017</a:t>
            </a:r>
          </a:p>
          <a:p>
            <a:pPr marL="228600" marR="6930" indent="-215900" algn="just">
              <a:lnSpc>
                <a:spcPct val="1026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Analisis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platform Scopus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PMID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smtClean="0"/>
              <a:t>PubMed</a:t>
            </a:r>
          </a:p>
          <a:p>
            <a:pPr marL="228600" marR="6930" indent="-215900" algn="just">
              <a:lnSpc>
                <a:spcPct val="1026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Analisis</a:t>
            </a:r>
            <a:r>
              <a:rPr lang="en-US" sz="1800" dirty="0" smtClean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i="1" dirty="0"/>
              <a:t>number of publications by year</a:t>
            </a:r>
            <a:r>
              <a:rPr lang="en-US" sz="1800" dirty="0"/>
              <a:t>, </a:t>
            </a:r>
            <a:r>
              <a:rPr lang="en-US" sz="1800" i="1" dirty="0"/>
              <a:t>research trends</a:t>
            </a:r>
            <a:r>
              <a:rPr lang="en-US" sz="1800" dirty="0"/>
              <a:t>, </a:t>
            </a:r>
            <a:r>
              <a:rPr lang="en-US" sz="1800" i="1" dirty="0"/>
              <a:t>top productive countries</a:t>
            </a:r>
            <a:r>
              <a:rPr lang="en-US" sz="1800" dirty="0"/>
              <a:t>, </a:t>
            </a:r>
            <a:r>
              <a:rPr lang="en-US" sz="1800" i="1" dirty="0"/>
              <a:t>citation</a:t>
            </a:r>
            <a:r>
              <a:rPr lang="en-US" sz="1800" dirty="0"/>
              <a:t>, and </a:t>
            </a:r>
            <a:r>
              <a:rPr lang="en-US" sz="1800" i="1" dirty="0"/>
              <a:t>most dominant journals</a:t>
            </a:r>
            <a:r>
              <a:rPr lang="en-US" sz="1800" dirty="0"/>
              <a:t>. </a:t>
            </a:r>
          </a:p>
          <a:p>
            <a:pPr marL="228600" marR="6930" indent="-215900" algn="just">
              <a:lnSpc>
                <a:spcPct val="1026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Visualisasi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analisis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program </a:t>
            </a:r>
            <a:r>
              <a:rPr lang="en-US" sz="1800" i="1" dirty="0"/>
              <a:t>VOS Viewer</a:t>
            </a:r>
            <a:endParaRPr lang="en-US" sz="1800" i="1" dirty="0">
              <a:latin typeface="Arial"/>
              <a:cs typeface="Arial"/>
            </a:endParaRPr>
          </a:p>
          <a:p>
            <a:pPr marL="228600" marR="6930" indent="-215900" algn="just">
              <a:lnSpc>
                <a:spcPct val="1026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2" name="object 26"/>
          <p:cNvSpPr txBox="1"/>
          <p:nvPr/>
        </p:nvSpPr>
        <p:spPr>
          <a:xfrm>
            <a:off x="857877" y="10812214"/>
            <a:ext cx="4780923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60" algn="just"/>
            <a:r>
              <a:rPr lang="en-US" sz="1800" dirty="0" smtClean="0"/>
              <a:t>	Total </a:t>
            </a:r>
            <a:r>
              <a:rPr lang="en-US" sz="1800" dirty="0" err="1" smtClean="0"/>
              <a:t>publikasi</a:t>
            </a:r>
            <a:r>
              <a:rPr lang="en-US" sz="1800" dirty="0" smtClean="0"/>
              <a:t> </a:t>
            </a:r>
            <a:r>
              <a:rPr lang="en-US" sz="1800" dirty="0" err="1" smtClean="0"/>
              <a:t>tentang</a:t>
            </a:r>
            <a:r>
              <a:rPr lang="en-US" sz="1800" dirty="0" smtClean="0"/>
              <a:t> Tb </a:t>
            </a:r>
            <a:r>
              <a:rPr lang="en-US" sz="1800" dirty="0" err="1" smtClean="0"/>
              <a:t>dari</a:t>
            </a:r>
            <a:r>
              <a:rPr lang="en-US" sz="1800" dirty="0" smtClean="0"/>
              <a:t> Negara-Negara ASEAN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2.630. </a:t>
            </a:r>
            <a:r>
              <a:rPr lang="en-US" sz="1800" dirty="0" err="1" smtClean="0"/>
              <a:t>Sebagian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r>
              <a:rPr lang="en-US" sz="1800" dirty="0" smtClean="0"/>
              <a:t> </a:t>
            </a:r>
            <a:r>
              <a:rPr lang="en-US" sz="1800" dirty="0" err="1" smtClean="0"/>
              <a:t>dokumen</a:t>
            </a:r>
            <a:r>
              <a:rPr lang="en-US" sz="1800" dirty="0" smtClean="0"/>
              <a:t> (63,78</a:t>
            </a:r>
            <a:r>
              <a:rPr lang="en-US" sz="1800" dirty="0"/>
              <a:t>%) </a:t>
            </a:r>
            <a:r>
              <a:rPr lang="en-US" sz="1800" dirty="0" err="1" smtClean="0"/>
              <a:t>terlihat</a:t>
            </a:r>
            <a:r>
              <a:rPr lang="en-US" sz="1800" dirty="0" smtClean="0"/>
              <a:t>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publikasi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decade </a:t>
            </a:r>
            <a:r>
              <a:rPr lang="en-US" sz="1800" dirty="0" err="1" smtClean="0"/>
              <a:t>terakhir</a:t>
            </a:r>
            <a:r>
              <a:rPr lang="en-US" sz="1800" dirty="0" smtClean="0"/>
              <a:t>.  Rata-rata </a:t>
            </a:r>
            <a:r>
              <a:rPr lang="en-US" sz="1800" i="1" dirty="0" smtClean="0"/>
              <a:t>annual </a:t>
            </a:r>
            <a:r>
              <a:rPr lang="en-US" sz="1800" i="1" dirty="0"/>
              <a:t>growth rate </a:t>
            </a:r>
            <a:r>
              <a:rPr lang="en-US" sz="1800" dirty="0" err="1" smtClean="0"/>
              <a:t>publikasi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9,11</a:t>
            </a:r>
            <a:r>
              <a:rPr lang="en-US" sz="1800" dirty="0"/>
              <a:t>%.</a:t>
            </a:r>
            <a:endParaRPr lang="en-US" sz="18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13500947" y="13646599"/>
            <a:ext cx="7743401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800" b="1" dirty="0" err="1" smtClean="0"/>
              <a:t>Kesimpulan</a:t>
            </a:r>
            <a:r>
              <a:rPr lang="en-US" sz="1800" b="1" dirty="0" smtClean="0"/>
              <a:t>. </a:t>
            </a:r>
            <a:r>
              <a:rPr lang="en-US" sz="1800" dirty="0" err="1" smtClean="0"/>
              <a:t>Terdapat</a:t>
            </a:r>
            <a:r>
              <a:rPr lang="en-US" sz="1800" dirty="0" smtClean="0"/>
              <a:t>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aktifitas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 TB di Negara-Negara ASEAN.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publikasi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cukup</a:t>
            </a:r>
            <a:r>
              <a:rPr lang="en-US" sz="1800" dirty="0" smtClean="0"/>
              <a:t> </a:t>
            </a:r>
            <a:r>
              <a:rPr lang="en-US" sz="1800" dirty="0" err="1" smtClean="0"/>
              <a:t>signifikan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decade </a:t>
            </a:r>
            <a:r>
              <a:rPr lang="en-US" sz="1800" dirty="0" err="1" smtClean="0"/>
              <a:t>terakhir</a:t>
            </a:r>
            <a:r>
              <a:rPr lang="en-US" sz="1800" dirty="0" smtClean="0"/>
              <a:t>. </a:t>
            </a:r>
            <a:r>
              <a:rPr lang="en-US" sz="1800" dirty="0"/>
              <a:t>Thailand</a:t>
            </a:r>
            <a:r>
              <a:rPr lang="en-US" sz="1800" dirty="0" smtClean="0"/>
              <a:t>, </a:t>
            </a:r>
            <a:r>
              <a:rPr lang="en-US" sz="1800" dirty="0" err="1" smtClean="0"/>
              <a:t>Singapure</a:t>
            </a:r>
            <a:r>
              <a:rPr lang="en-US" sz="1800" dirty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Malaysia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Negara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kontribusi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 TB </a:t>
            </a:r>
            <a:r>
              <a:rPr lang="en-US" sz="1800" dirty="0" err="1" smtClean="0"/>
              <a:t>terbanyak</a:t>
            </a:r>
            <a:r>
              <a:rPr lang="en-US" sz="1800" dirty="0" smtClean="0"/>
              <a:t> di ASEAN.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-293446" y="14814883"/>
            <a:ext cx="682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Gambar</a:t>
            </a:r>
            <a:r>
              <a:rPr lang="en-US" sz="1800" dirty="0" smtClean="0"/>
              <a:t> 1. </a:t>
            </a:r>
            <a:r>
              <a:rPr lang="en-US" sz="1800" dirty="0" err="1" smtClean="0"/>
              <a:t>Tren</a:t>
            </a:r>
            <a:r>
              <a:rPr lang="en-US" sz="1800" dirty="0" smtClean="0"/>
              <a:t> </a:t>
            </a:r>
            <a:r>
              <a:rPr lang="en-US" sz="1800" dirty="0" err="1" smtClean="0"/>
              <a:t>Publikasi</a:t>
            </a:r>
            <a:r>
              <a:rPr lang="en-US" sz="1800" dirty="0" smtClean="0"/>
              <a:t> TB di ASEAN</a:t>
            </a:r>
            <a:endParaRPr lang="en-US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6416701" y="6158002"/>
            <a:ext cx="682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Tabel</a:t>
            </a:r>
            <a:r>
              <a:rPr lang="en-US" sz="1800" dirty="0" smtClean="0"/>
              <a:t> 1. Top </a:t>
            </a:r>
            <a:r>
              <a:rPr lang="en-US" sz="1800" dirty="0"/>
              <a:t>5</a:t>
            </a:r>
            <a:r>
              <a:rPr lang="en-US" sz="1800" dirty="0" smtClean="0"/>
              <a:t> </a:t>
            </a:r>
            <a:r>
              <a:rPr lang="en-US" sz="1800" dirty="0" err="1" smtClean="0"/>
              <a:t>Jurnal</a:t>
            </a:r>
            <a:r>
              <a:rPr lang="en-US" sz="1800" dirty="0" smtClean="0"/>
              <a:t> </a:t>
            </a:r>
            <a:r>
              <a:rPr lang="en-US" sz="1800" dirty="0" err="1" smtClean="0"/>
              <a:t>Publikasi</a:t>
            </a:r>
            <a:r>
              <a:rPr lang="en-US" sz="1800" dirty="0" smtClean="0"/>
              <a:t> </a:t>
            </a:r>
            <a:r>
              <a:rPr lang="en-US" sz="1800" dirty="0" err="1" smtClean="0"/>
              <a:t>tentang</a:t>
            </a:r>
            <a:r>
              <a:rPr lang="en-US" sz="1800" dirty="0" smtClean="0"/>
              <a:t> TB di ASEAN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685800" y="304800"/>
            <a:ext cx="20558548" cy="1524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60" algn="ctr"/>
            <a:r>
              <a:rPr lang="en-US" sz="3600" b="1" spc="-169" dirty="0" err="1">
                <a:solidFill>
                  <a:schemeClr val="bg1"/>
                </a:solidFill>
              </a:rPr>
              <a:t>Penelitian</a:t>
            </a:r>
            <a:r>
              <a:rPr lang="en-US" sz="3600" b="1" spc="-169" dirty="0">
                <a:solidFill>
                  <a:schemeClr val="bg1"/>
                </a:solidFill>
              </a:rPr>
              <a:t> </a:t>
            </a:r>
            <a:r>
              <a:rPr lang="en-US" sz="3600" b="1" spc="-169" dirty="0" err="1">
                <a:solidFill>
                  <a:schemeClr val="bg1"/>
                </a:solidFill>
              </a:rPr>
              <a:t>Tuberkulosis</a:t>
            </a:r>
            <a:r>
              <a:rPr lang="en-US" sz="3600" b="1" spc="-169" dirty="0">
                <a:solidFill>
                  <a:schemeClr val="bg1"/>
                </a:solidFill>
              </a:rPr>
              <a:t> di ASEAN : </a:t>
            </a:r>
            <a:r>
              <a:rPr lang="en-US" sz="3600" b="1" spc="-169" dirty="0" err="1" smtClean="0">
                <a:solidFill>
                  <a:schemeClr val="bg1"/>
                </a:solidFill>
              </a:rPr>
              <a:t>Analisis</a:t>
            </a:r>
            <a:r>
              <a:rPr lang="en-US" sz="3600" b="1" spc="-169" dirty="0" smtClean="0">
                <a:solidFill>
                  <a:schemeClr val="bg1"/>
                </a:solidFill>
              </a:rPr>
              <a:t> Bibliometric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/>
              <a:t>Cahyadin</a:t>
            </a:r>
            <a:r>
              <a:rPr lang="en-US" sz="2400" b="1" baseline="30000" dirty="0"/>
              <a:t>1</a:t>
            </a:r>
            <a:r>
              <a:rPr lang="en-US" sz="2400" b="1" dirty="0"/>
              <a:t>, </a:t>
            </a:r>
            <a:r>
              <a:rPr lang="en-US" sz="2400" b="1" dirty="0" err="1"/>
              <a:t>Vivin</a:t>
            </a:r>
            <a:r>
              <a:rPr lang="en-US" sz="2400" b="1" dirty="0"/>
              <a:t> Fitriana</a:t>
            </a:r>
            <a:r>
              <a:rPr lang="en-US" sz="2400" b="1" baseline="30000" dirty="0"/>
              <a:t>1</a:t>
            </a:r>
            <a:r>
              <a:rPr lang="en-US" sz="2400" b="1" dirty="0"/>
              <a:t>, Ade </a:t>
            </a:r>
            <a:r>
              <a:rPr lang="en-US" sz="2400" b="1" dirty="0" err="1"/>
              <a:t>Kartikasari</a:t>
            </a:r>
            <a:r>
              <a:rPr lang="en-US" sz="2400" b="1" dirty="0"/>
              <a:t> Sebba</a:t>
            </a:r>
            <a:r>
              <a:rPr lang="en-US" sz="2400" b="1" baseline="30000" dirty="0"/>
              <a:t>1</a:t>
            </a:r>
            <a:endParaRPr lang="id-ID" sz="2400" dirty="0"/>
          </a:p>
          <a:p>
            <a:pPr algn="ctr"/>
            <a:r>
              <a:rPr lang="en-US" baseline="30000" dirty="0"/>
              <a:t>1</a:t>
            </a:r>
            <a:r>
              <a:rPr lang="en-US" dirty="0"/>
              <a:t>Field Epidemiology Training Program, Graduate Program of Public Health, Faculty of Medicine,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Gadjah</a:t>
            </a:r>
            <a:r>
              <a:rPr lang="en-US" dirty="0"/>
              <a:t> </a:t>
            </a:r>
            <a:r>
              <a:rPr lang="en-US" dirty="0" err="1"/>
              <a:t>Mada</a:t>
            </a:r>
            <a:r>
              <a:rPr lang="en-US" dirty="0"/>
              <a:t>,</a:t>
            </a:r>
            <a:endParaRPr lang="id-ID" dirty="0"/>
          </a:p>
          <a:p>
            <a:pPr algn="ctr"/>
            <a:r>
              <a:rPr lang="en-US" i="1" dirty="0"/>
              <a:t>(Corresponding: cahyadinmustamin@gmail.com</a:t>
            </a:r>
            <a:r>
              <a:rPr lang="en-US" i="1" dirty="0" smtClean="0"/>
              <a:t>)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7438289" y="2123942"/>
            <a:ext cx="4780372" cy="413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smtClean="0"/>
              <a:t>3. </a:t>
            </a:r>
            <a:r>
              <a:rPr lang="en-US" dirty="0" err="1"/>
              <a:t>Publikasi</a:t>
            </a:r>
            <a:r>
              <a:rPr lang="en-US" dirty="0"/>
              <a:t> TB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smtClean="0"/>
              <a:t>Negara</a:t>
            </a:r>
            <a:endParaRPr lang="en-US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898409"/>
              </p:ext>
            </p:extLst>
          </p:nvPr>
        </p:nvGraphicFramePr>
        <p:xfrm>
          <a:off x="6057697" y="9959712"/>
          <a:ext cx="7244241" cy="486477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53688"/>
                <a:gridCol w="3523583"/>
                <a:gridCol w="769938"/>
                <a:gridCol w="1482790"/>
                <a:gridCol w="1114242"/>
              </a:tblGrid>
              <a:tr h="36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Judul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penelitian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Tahun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Sumber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Sitasi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ctr"/>
                </a:tc>
              </a:tr>
              <a:tr h="1119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1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Predominance of a single genotype of Mycobacterium tuberculosis in countries of East Asia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1995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Journal of Clinical Microbiology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ctr"/>
                </a:tc>
              </a:tr>
              <a:tr h="2262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2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Feasibility, diagnostic accuracy, and effectiveness of </a:t>
                      </a:r>
                      <a:r>
                        <a:rPr lang="en-US" sz="1800" dirty="0" err="1">
                          <a:effectLst/>
                        </a:rPr>
                        <a:t>decentralised</a:t>
                      </a:r>
                      <a:r>
                        <a:rPr lang="en-US" sz="1800" dirty="0">
                          <a:effectLst/>
                        </a:rPr>
                        <a:t> use of the </a:t>
                      </a:r>
                      <a:r>
                        <a:rPr lang="en-US" sz="1800" dirty="0" err="1">
                          <a:effectLst/>
                        </a:rPr>
                        <a:t>Xpert</a:t>
                      </a:r>
                      <a:r>
                        <a:rPr lang="en-US" sz="1800" dirty="0">
                          <a:effectLst/>
                        </a:rPr>
                        <a:t> MTB/RIF test for diagnosis of tuberculosis and multidrug resistance: A </a:t>
                      </a:r>
                      <a:r>
                        <a:rPr lang="en-US" sz="1800" dirty="0" err="1">
                          <a:effectLst/>
                        </a:rPr>
                        <a:t>multicentre</a:t>
                      </a:r>
                      <a:r>
                        <a:rPr lang="en-US" sz="1800" dirty="0">
                          <a:effectLst/>
                        </a:rPr>
                        <a:t> implementation study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Lancet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514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ctr"/>
                </a:tc>
              </a:tr>
              <a:tr h="1119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3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Worldwide occurrence of Beijing/W strains of Mycobacterium tuberculosis: A systematic review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Emerging Infectious Diseases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443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 anchor="ctr"/>
                </a:tc>
              </a:tr>
            </a:tbl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59553" y="2073115"/>
            <a:ext cx="7777319" cy="4946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939" y="7922379"/>
            <a:ext cx="7753933" cy="4932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048707252"/>
              </p:ext>
            </p:extLst>
          </p:nvPr>
        </p:nvGraphicFramePr>
        <p:xfrm>
          <a:off x="6064138" y="2787424"/>
          <a:ext cx="7595415" cy="3038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416701" y="9362875"/>
            <a:ext cx="682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Tabel</a:t>
            </a:r>
            <a:r>
              <a:rPr lang="en-US" sz="1800" dirty="0" smtClean="0"/>
              <a:t>  2. </a:t>
            </a:r>
            <a:r>
              <a:rPr lang="en-US" sz="1800" dirty="0" err="1" smtClean="0"/>
              <a:t>Jurnal</a:t>
            </a:r>
            <a:r>
              <a:rPr lang="en-US" sz="1800" dirty="0" smtClean="0"/>
              <a:t> </a:t>
            </a:r>
            <a:r>
              <a:rPr lang="en-US" sz="1800" dirty="0" err="1" smtClean="0"/>
              <a:t>tentang</a:t>
            </a:r>
            <a:r>
              <a:rPr lang="en-US" sz="1800" dirty="0" smtClean="0"/>
              <a:t> TB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sitasi</a:t>
            </a:r>
            <a:r>
              <a:rPr lang="en-US" sz="1800" dirty="0" smtClean="0"/>
              <a:t> </a:t>
            </a:r>
            <a:r>
              <a:rPr lang="en-US" sz="1800" dirty="0" err="1" smtClean="0"/>
              <a:t>terbanyak</a:t>
            </a:r>
            <a:r>
              <a:rPr lang="en-US" sz="1800" dirty="0" smtClean="0"/>
              <a:t> di ASEAN</a:t>
            </a:r>
            <a:endParaRPr lang="en-US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14073570" y="7113712"/>
            <a:ext cx="7363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Gambar</a:t>
            </a:r>
            <a:r>
              <a:rPr lang="en-US" sz="1800" dirty="0" smtClean="0"/>
              <a:t> 2. 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 TB di ASEAN </a:t>
            </a:r>
            <a:r>
              <a:rPr lang="en-US" sz="1800" dirty="0" err="1" smtClean="0"/>
              <a:t>berdasarkan</a:t>
            </a:r>
            <a:r>
              <a:rPr lang="en-US" sz="1800" dirty="0" smtClean="0"/>
              <a:t> </a:t>
            </a:r>
            <a:r>
              <a:rPr lang="en-US" sz="1800" dirty="0"/>
              <a:t>Medical Subject Headings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848389" y="12979806"/>
            <a:ext cx="7363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Gambar</a:t>
            </a:r>
            <a:r>
              <a:rPr lang="en-US" sz="1800" dirty="0" smtClean="0"/>
              <a:t> 3. 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 TB di Indonesia </a:t>
            </a:r>
            <a:r>
              <a:rPr lang="en-US" sz="1800" dirty="0" err="1" smtClean="0"/>
              <a:t>berdasarkan</a:t>
            </a:r>
            <a:r>
              <a:rPr lang="en-US" sz="1800" dirty="0" smtClean="0"/>
              <a:t> </a:t>
            </a:r>
            <a:r>
              <a:rPr lang="en-US" sz="1800" dirty="0"/>
              <a:t>Medical Subject Headings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383</Words>
  <Application>Microsoft Office PowerPoint</Application>
  <PresentationFormat>Custom</PresentationFormat>
  <Paragraphs>89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Research Study Presenter name, Associates and Collaborators</dc:title>
  <dc:creator>ACER</dc:creator>
  <cp:lastModifiedBy>Imam Sayuthi</cp:lastModifiedBy>
  <cp:revision>69</cp:revision>
  <dcterms:created xsi:type="dcterms:W3CDTF">2013-07-30T10:24:34Z</dcterms:created>
  <dcterms:modified xsi:type="dcterms:W3CDTF">2018-07-29T09:05:44Z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2013-07-30T00:00:00Z</vt:filetime>
  </property>
  <property fmtid="{D5CDD505-2E9C-101B-9397-08002B2CF9AE}" pid="3" name="LastSaved">
    <vt:filetime>2013-07-30T00:00:00Z</vt:filetime>
  </property>
</Properties>
</file>