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5125700" cy="10706100"/>
  <p:notesSz cx="15125700" cy="107061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02" y="-20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!%20MPH\SIMPOSIUM\simpo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!%20MPH\SIMPOSIUM\simp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 err="1"/>
              <a:t>Persentase</a:t>
            </a:r>
            <a:r>
              <a:rPr lang="en-US" sz="1200" dirty="0"/>
              <a:t> </a:t>
            </a:r>
            <a:r>
              <a:rPr lang="en-US" sz="1200" dirty="0" err="1"/>
              <a:t>p</a:t>
            </a:r>
            <a:r>
              <a:rPr lang="en-US" sz="1200" dirty="0" err="1" smtClean="0"/>
              <a:t>emberian</a:t>
            </a:r>
            <a:r>
              <a:rPr lang="en-US" sz="1200" dirty="0" smtClean="0"/>
              <a:t> </a:t>
            </a:r>
            <a:r>
              <a:rPr lang="en-US" sz="1200" dirty="0"/>
              <a:t>ASI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ibu</a:t>
            </a:r>
            <a:r>
              <a:rPr lang="en-US" sz="1200" dirty="0"/>
              <a:t> </a:t>
            </a:r>
            <a:r>
              <a:rPr lang="en-US" sz="1200" dirty="0" err="1"/>
              <a:t>bekerja</a:t>
            </a:r>
            <a:r>
              <a:rPr lang="en-US" sz="1200" dirty="0"/>
              <a:t> </a:t>
            </a:r>
            <a:r>
              <a:rPr lang="en-US" sz="1200" dirty="0" smtClean="0"/>
              <a:t>di </a:t>
            </a:r>
            <a:r>
              <a:rPr lang="en-US" sz="1200" dirty="0" err="1"/>
              <a:t>wilayah</a:t>
            </a:r>
            <a:r>
              <a:rPr lang="en-US" sz="1200" dirty="0"/>
              <a:t> </a:t>
            </a:r>
            <a:r>
              <a:rPr lang="en-US" sz="1200" dirty="0" err="1"/>
              <a:t>perkotaan</a:t>
            </a:r>
            <a:endParaRPr lang="id-ID" sz="12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id-ID"/>
        </a:p>
      </c:txPr>
    </c:title>
    <c:autoTitleDeleted val="0"/>
    <c:plotArea>
      <c:layout/>
      <c:pie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1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Sheet2!$A$1:$A$2</c:f>
              <c:strCache>
                <c:ptCount val="2"/>
                <c:pt idx="0">
                  <c:v>kurang dari 2 tahun</c:v>
                </c:pt>
                <c:pt idx="1">
                  <c:v>2 tahun</c:v>
                </c:pt>
              </c:strCache>
            </c:strRef>
          </c:cat>
          <c:val>
            <c:numRef>
              <c:f>Sheet2!$B$1:$B$2</c:f>
              <c:numCache>
                <c:formatCode>General</c:formatCode>
                <c:ptCount val="2"/>
                <c:pt idx="0">
                  <c:v>68.819999999999993</c:v>
                </c:pt>
                <c:pt idx="1">
                  <c:v>31.18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id-ID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tabLst/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en-US" sz="1400" dirty="0" err="1">
                <a:solidFill>
                  <a:schemeClr val="tx1"/>
                </a:solidFill>
                <a:latin typeface="+mn-lt"/>
              </a:rPr>
              <a:t>Persentase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pemberian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ASI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berdasarkan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pekerjaan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ibu</a:t>
            </a:r>
            <a:endParaRPr lang="id-ID" sz="1400" dirty="0">
              <a:solidFill>
                <a:schemeClr val="tx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9.7292391681985793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tabLst/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j-ea"/>
              <a:cs typeface="+mj-cs"/>
            </a:defRPr>
          </a:pPr>
          <a:endParaRPr lang="id-ID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[simpos.xlsx]Sheet1!$B$1:$B$2</c:f>
              <c:strCache>
                <c:ptCount val="2"/>
                <c:pt idx="0">
                  <c:v>Pemberian ASI</c:v>
                </c:pt>
                <c:pt idx="1">
                  <c:v>&lt; 2th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[simpos.xlsx]Sheet1!$A$3:$A$6</c:f>
              <c:strCache>
                <c:ptCount val="4"/>
                <c:pt idx="0">
                  <c:v>wirausaha</c:v>
                </c:pt>
                <c:pt idx="1">
                  <c:v>pegawai pemerintah</c:v>
                </c:pt>
                <c:pt idx="2">
                  <c:v>pegawai swasta</c:v>
                </c:pt>
                <c:pt idx="3">
                  <c:v>pekerja bebas</c:v>
                </c:pt>
              </c:strCache>
            </c:strRef>
          </c:cat>
          <c:val>
            <c:numRef>
              <c:f>[simpos.xlsx]Sheet1!$B$3:$B$6</c:f>
              <c:numCache>
                <c:formatCode>General</c:formatCode>
                <c:ptCount val="4"/>
                <c:pt idx="0">
                  <c:v>62.39</c:v>
                </c:pt>
                <c:pt idx="1">
                  <c:v>77.78</c:v>
                </c:pt>
                <c:pt idx="2">
                  <c:v>75.52</c:v>
                </c:pt>
                <c:pt idx="3">
                  <c:v>60.38</c:v>
                </c:pt>
              </c:numCache>
            </c:numRef>
          </c:val>
        </c:ser>
        <c:ser>
          <c:idx val="1"/>
          <c:order val="1"/>
          <c:tx>
            <c:strRef>
              <c:f>[simpos.xlsx]Sheet1!$C$1:$C$2</c:f>
              <c:strCache>
                <c:ptCount val="2"/>
                <c:pt idx="0">
                  <c:v>Pemberian ASI</c:v>
                </c:pt>
                <c:pt idx="1">
                  <c:v>2th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[simpos.xlsx]Sheet1!$A$3:$A$6</c:f>
              <c:strCache>
                <c:ptCount val="4"/>
                <c:pt idx="0">
                  <c:v>wirausaha</c:v>
                </c:pt>
                <c:pt idx="1">
                  <c:v>pegawai pemerintah</c:v>
                </c:pt>
                <c:pt idx="2">
                  <c:v>pegawai swasta</c:v>
                </c:pt>
                <c:pt idx="3">
                  <c:v>pekerja bebas</c:v>
                </c:pt>
              </c:strCache>
            </c:strRef>
          </c:cat>
          <c:val>
            <c:numRef>
              <c:f>[simpos.xlsx]Sheet1!$C$3:$C$6</c:f>
              <c:numCache>
                <c:formatCode>General</c:formatCode>
                <c:ptCount val="4"/>
                <c:pt idx="0">
                  <c:v>37.61</c:v>
                </c:pt>
                <c:pt idx="1">
                  <c:v>22.22</c:v>
                </c:pt>
                <c:pt idx="2">
                  <c:v>24.48</c:v>
                </c:pt>
                <c:pt idx="3">
                  <c:v>39.619999999999997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9278896"/>
        <c:axId val="89282704"/>
        <c:axId val="0"/>
      </c:bar3DChart>
      <c:catAx>
        <c:axId val="8927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89282704"/>
        <c:crosses val="autoZero"/>
        <c:auto val="1"/>
        <c:lblAlgn val="ctr"/>
        <c:lblOffset val="100"/>
        <c:noMultiLvlLbl val="0"/>
      </c:catAx>
      <c:valAx>
        <c:axId val="8928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8927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0.21072</cdr:x>
      <cdr:y>0.58457</cdr:y>
    </cdr:from>
    <cdr:to>
      <cdr:x>0.50044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5056" y="217213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d-ID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554788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567738" y="0"/>
            <a:ext cx="6554787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9B854-BBAB-483F-9456-2C1158822C40}" type="datetimeFigureOut">
              <a:rPr lang="id-ID" smtClean="0"/>
              <a:t>28/11/2017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10150" y="1338263"/>
            <a:ext cx="5105400" cy="3613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512888" y="5153025"/>
            <a:ext cx="12099925" cy="4214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69525"/>
            <a:ext cx="6554788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567738" y="10169525"/>
            <a:ext cx="6554787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8C51A-3CB6-4937-8920-4D8DFF52A86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87904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8C51A-3CB6-4937-8920-4D8DFF52A862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6134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8891"/>
            <a:ext cx="12856845" cy="22482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95416"/>
            <a:ext cx="10587990" cy="2676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28-Nov-17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28-Nov-17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62403"/>
            <a:ext cx="6579679" cy="70660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62403"/>
            <a:ext cx="6579679" cy="70660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28-Nov-17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28-Nov-17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28-Nov-17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80975" y="409575"/>
            <a:ext cx="14744700" cy="1743075"/>
          </a:xfrm>
          <a:custGeom>
            <a:avLst/>
            <a:gdLst/>
            <a:ahLst/>
            <a:cxnLst/>
            <a:rect l="l" t="t" r="r" b="b"/>
            <a:pathLst>
              <a:path w="14744700" h="1743075">
                <a:moveTo>
                  <a:pt x="0" y="0"/>
                </a:moveTo>
                <a:lnTo>
                  <a:pt x="14744700" y="0"/>
                </a:lnTo>
                <a:lnTo>
                  <a:pt x="14744700" y="1743075"/>
                </a:lnTo>
                <a:lnTo>
                  <a:pt x="0" y="1743075"/>
                </a:lnTo>
                <a:lnTo>
                  <a:pt x="0" y="0"/>
                </a:lnTo>
                <a:close/>
              </a:path>
            </a:pathLst>
          </a:custGeom>
          <a:solidFill>
            <a:srgbClr val="851F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4659" y="654050"/>
            <a:ext cx="13596381" cy="1223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2462403"/>
            <a:ext cx="13613130" cy="70660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56673"/>
            <a:ext cx="4840224" cy="535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56673"/>
            <a:ext cx="3478911" cy="535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28-Nov-17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56673"/>
            <a:ext cx="3478911" cy="535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6450" y="686183"/>
            <a:ext cx="12653525" cy="12259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pc="-5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PEMBERIAN </a:t>
            </a:r>
            <a:r>
              <a:rPr spc="-5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ASI </a:t>
            </a:r>
            <a:r>
              <a:rPr spc="-5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PADA </a:t>
            </a:r>
            <a:r>
              <a:rPr spc="6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IBU </a:t>
            </a:r>
            <a:r>
              <a:rPr spc="-15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PEKERJA </a:t>
            </a:r>
            <a:r>
              <a:rPr spc="10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DI </a:t>
            </a:r>
            <a:r>
              <a:rPr spc="-105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KOTA: </a:t>
            </a:r>
            <a:r>
              <a:rPr spc="3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IMPLIKASI </a:t>
            </a:r>
            <a:r>
              <a:rPr spc="-75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TERHADAP </a:t>
            </a:r>
            <a:r>
              <a:rPr spc="-95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PENYEDIAAN  </a:t>
            </a:r>
            <a:r>
              <a:rPr spc="-75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RUANG </a:t>
            </a:r>
            <a:r>
              <a:rPr spc="-8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LAKTASI DAN </a:t>
            </a:r>
            <a:r>
              <a:rPr spc="-9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TAMAN </a:t>
            </a:r>
            <a:r>
              <a:rPr spc="-25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PENITIPAN </a:t>
            </a:r>
            <a:r>
              <a:rPr spc="-105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ANAK </a:t>
            </a:r>
            <a:r>
              <a:rPr spc="-145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OLEH</a:t>
            </a:r>
            <a:r>
              <a:rPr spc="-11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spc="-55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PEMERINTAH</a:t>
            </a:r>
          </a:p>
          <a:p>
            <a:pPr marL="16510" algn="ctr">
              <a:lnSpc>
                <a:spcPct val="100000"/>
              </a:lnSpc>
              <a:spcBef>
                <a:spcPts val="75"/>
              </a:spcBef>
            </a:pPr>
            <a:r>
              <a:rPr sz="1800" b="0" spc="-20" dirty="0">
                <a:latin typeface="+mj-lt"/>
              </a:rPr>
              <a:t>Monica </a:t>
            </a:r>
            <a:r>
              <a:rPr sz="1800" b="0" spc="-35" dirty="0">
                <a:latin typeface="+mj-lt"/>
              </a:rPr>
              <a:t>Dara </a:t>
            </a:r>
            <a:r>
              <a:rPr sz="1800" b="0" spc="-15" dirty="0">
                <a:latin typeface="+mj-lt"/>
              </a:rPr>
              <a:t>Delia </a:t>
            </a:r>
            <a:r>
              <a:rPr sz="1800" b="0" spc="-35" dirty="0">
                <a:latin typeface="+mj-lt"/>
              </a:rPr>
              <a:t>Suja </a:t>
            </a:r>
            <a:r>
              <a:rPr sz="1800" b="0" spc="-104" baseline="34391" dirty="0">
                <a:latin typeface="+mj-lt"/>
              </a:rPr>
              <a:t>1</a:t>
            </a:r>
            <a:r>
              <a:rPr sz="1800" b="0" spc="-70" dirty="0">
                <a:latin typeface="+mj-lt"/>
              </a:rPr>
              <a:t>, </a:t>
            </a:r>
            <a:r>
              <a:rPr sz="1800" b="0" spc="-20" dirty="0">
                <a:latin typeface="+mj-lt"/>
              </a:rPr>
              <a:t>Mubasysyir </a:t>
            </a:r>
            <a:r>
              <a:rPr sz="1800" b="0" spc="-25" dirty="0">
                <a:latin typeface="+mj-lt"/>
              </a:rPr>
              <a:t>Hasanbasri</a:t>
            </a:r>
            <a:r>
              <a:rPr sz="1800" b="0" spc="190" dirty="0">
                <a:latin typeface="+mj-lt"/>
              </a:rPr>
              <a:t> </a:t>
            </a:r>
            <a:r>
              <a:rPr sz="1800" b="0" spc="44" baseline="34391" dirty="0">
                <a:latin typeface="+mj-lt"/>
              </a:rPr>
              <a:t>2</a:t>
            </a:r>
            <a:endParaRPr sz="1800" baseline="34391" dirty="0"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0060" y="2540000"/>
            <a:ext cx="23635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25" dirty="0">
                <a:solidFill>
                  <a:srgbClr val="783E04"/>
                </a:solidFill>
                <a:latin typeface="Baskerville Old Face" panose="02020602080505020303" pitchFamily="18" charset="0"/>
                <a:cs typeface="Cambria"/>
              </a:rPr>
              <a:t>PENDAHULUAN</a:t>
            </a:r>
            <a:endParaRPr sz="1800" dirty="0">
              <a:latin typeface="Baskerville Old Face" panose="02020602080505020303" pitchFamily="18" charset="0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9822" y="2969417"/>
            <a:ext cx="4758055" cy="6703758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algn="just">
              <a:lnSpc>
                <a:spcPts val="1430"/>
              </a:lnSpc>
              <a:spcBef>
                <a:spcPts val="155"/>
              </a:spcBef>
            </a:pPr>
            <a:r>
              <a:rPr lang="id-ID" sz="1200" spc="75" dirty="0" smtClean="0">
                <a:latin typeface="Cambria"/>
                <a:cs typeface="Cambria"/>
              </a:rPr>
              <a:t>Pemberian ASI merupakan salah satu investasi untuk</a:t>
            </a:r>
            <a:r>
              <a:rPr lang="en-US" sz="1200" spc="75" dirty="0" smtClean="0">
                <a:latin typeface="Cambria"/>
                <a:cs typeface="Cambria"/>
              </a:rPr>
              <a:t> </a:t>
            </a:r>
            <a:r>
              <a:rPr lang="id-ID" sz="1200" spc="75" dirty="0" smtClean="0">
                <a:latin typeface="Cambria"/>
                <a:cs typeface="Cambria"/>
              </a:rPr>
              <a:t>meningkatkan kualitas sumber daya manusia dan memberikan</a:t>
            </a:r>
            <a:r>
              <a:rPr lang="en-US" sz="1200" spc="75" dirty="0" smtClean="0">
                <a:latin typeface="Cambria"/>
                <a:cs typeface="Cambria"/>
              </a:rPr>
              <a:t> </a:t>
            </a:r>
            <a:r>
              <a:rPr lang="id-ID" sz="1200" spc="75" dirty="0" smtClean="0">
                <a:latin typeface="Cambria"/>
                <a:cs typeface="Cambria"/>
              </a:rPr>
              <a:t>setiap anak kesempatan yang sama untuk berkembang (UNICEF,</a:t>
            </a:r>
          </a:p>
          <a:p>
            <a:pPr marL="12700" marR="5080" algn="just">
              <a:lnSpc>
                <a:spcPts val="1430"/>
              </a:lnSpc>
              <a:spcBef>
                <a:spcPts val="155"/>
              </a:spcBef>
            </a:pPr>
            <a:r>
              <a:rPr lang="id-ID" sz="1200" spc="75" dirty="0" smtClean="0">
                <a:latin typeface="Cambria"/>
                <a:cs typeface="Cambria"/>
              </a:rPr>
              <a:t>2016). Pemberian ASI dapat mencegah 823.000 kematian anak</a:t>
            </a:r>
            <a:r>
              <a:rPr lang="en-US" sz="1200" spc="75" dirty="0" smtClean="0">
                <a:latin typeface="Cambria"/>
                <a:cs typeface="Cambria"/>
              </a:rPr>
              <a:t> </a:t>
            </a:r>
            <a:r>
              <a:rPr lang="id-ID" sz="1200" spc="75" dirty="0" smtClean="0">
                <a:latin typeface="Cambria"/>
                <a:cs typeface="Cambria"/>
              </a:rPr>
              <a:t>dan 20.000 kematian wanita akibat kanker payudara setiap</a:t>
            </a:r>
            <a:r>
              <a:rPr lang="en-US" sz="1200" spc="75" dirty="0" smtClean="0">
                <a:latin typeface="Cambria"/>
                <a:cs typeface="Cambria"/>
              </a:rPr>
              <a:t> </a:t>
            </a:r>
            <a:r>
              <a:rPr lang="id-ID" sz="1200" spc="75" dirty="0" smtClean="0">
                <a:latin typeface="Cambria"/>
                <a:cs typeface="Cambria"/>
              </a:rPr>
              <a:t>tahun (Victoria et al, 2016). ​</a:t>
            </a:r>
            <a:r>
              <a:rPr lang="id-ID" sz="1200" i="1" spc="75" dirty="0" smtClean="0">
                <a:latin typeface="Cambria"/>
                <a:cs typeface="Cambria"/>
              </a:rPr>
              <a:t>World Health Organization</a:t>
            </a:r>
            <a:r>
              <a:rPr lang="id-ID" sz="1200" spc="75" dirty="0" smtClean="0">
                <a:latin typeface="Cambria"/>
                <a:cs typeface="Cambria"/>
              </a:rPr>
              <a:t> (WHO)</a:t>
            </a:r>
            <a:r>
              <a:rPr lang="en-US" sz="1200" spc="75" dirty="0" smtClean="0">
                <a:latin typeface="Cambria"/>
                <a:cs typeface="Cambria"/>
              </a:rPr>
              <a:t> </a:t>
            </a:r>
            <a:r>
              <a:rPr lang="id-ID" sz="1200" spc="75" dirty="0" smtClean="0">
                <a:latin typeface="Cambria"/>
                <a:cs typeface="Cambria"/>
              </a:rPr>
              <a:t>telah merekomendasikan pemberian ASI eksklusif sebaiknya</a:t>
            </a:r>
            <a:r>
              <a:rPr lang="en-US" sz="1200" spc="75" dirty="0" smtClean="0">
                <a:latin typeface="Cambria"/>
                <a:cs typeface="Cambria"/>
              </a:rPr>
              <a:t> </a:t>
            </a:r>
            <a:r>
              <a:rPr lang="id-ID" sz="1200" spc="75" dirty="0" smtClean="0">
                <a:latin typeface="Cambria"/>
                <a:cs typeface="Cambria"/>
              </a:rPr>
              <a:t>diberikan selama 6 bulan dan pemberian ASI tetap dilanjutkan</a:t>
            </a:r>
            <a:r>
              <a:rPr lang="en-US" sz="1200" spc="75" dirty="0" smtClean="0">
                <a:latin typeface="Cambria"/>
                <a:cs typeface="Cambria"/>
              </a:rPr>
              <a:t> </a:t>
            </a:r>
            <a:r>
              <a:rPr lang="id-ID" sz="1200" spc="75" dirty="0" smtClean="0">
                <a:latin typeface="Cambria"/>
                <a:cs typeface="Cambria"/>
              </a:rPr>
              <a:t>sampai anak berumur 2 tahun (Quigley et al., 2016). Ibu yang</a:t>
            </a:r>
            <a:r>
              <a:rPr lang="en-US" sz="1200" spc="75" dirty="0" smtClean="0">
                <a:latin typeface="Cambria"/>
                <a:cs typeface="Cambria"/>
              </a:rPr>
              <a:t> </a:t>
            </a:r>
            <a:r>
              <a:rPr lang="id-ID" sz="1200" spc="75" dirty="0" smtClean="0">
                <a:latin typeface="Cambria"/>
                <a:cs typeface="Cambria"/>
              </a:rPr>
              <a:t>bekerja memiliki kemungkinan 2 kali lebih besar untuk</a:t>
            </a:r>
            <a:r>
              <a:rPr lang="en-US" sz="1200" spc="75" dirty="0" smtClean="0">
                <a:latin typeface="Cambria"/>
                <a:cs typeface="Cambria"/>
              </a:rPr>
              <a:t> </a:t>
            </a:r>
            <a:r>
              <a:rPr lang="id-ID" sz="1200" spc="75" dirty="0" smtClean="0">
                <a:latin typeface="Cambria"/>
                <a:cs typeface="Cambria"/>
              </a:rPr>
              <a:t>menyapih anak lebih dini sebelum usia 2 tahun dibandingkan</a:t>
            </a:r>
            <a:r>
              <a:rPr lang="en-US" sz="1200" spc="75" dirty="0" smtClean="0">
                <a:latin typeface="Cambria"/>
                <a:cs typeface="Cambria"/>
              </a:rPr>
              <a:t> </a:t>
            </a:r>
            <a:r>
              <a:rPr lang="id-ID" sz="1200" spc="75" dirty="0" smtClean="0">
                <a:latin typeface="Cambria"/>
                <a:cs typeface="Cambria"/>
              </a:rPr>
              <a:t>dengan ibu yang tidak bekerja dan ibu yang tinggal wilayah</a:t>
            </a:r>
            <a:r>
              <a:rPr lang="en-US" sz="1200" spc="75" dirty="0" smtClean="0">
                <a:latin typeface="Cambria"/>
                <a:cs typeface="Cambria"/>
              </a:rPr>
              <a:t> </a:t>
            </a:r>
            <a:r>
              <a:rPr lang="id-ID" sz="1200" spc="75" dirty="0" smtClean="0">
                <a:latin typeface="Cambria"/>
                <a:cs typeface="Cambria"/>
              </a:rPr>
              <a:t>perdesaan memiliki durasi menyusui yang lebih lama</a:t>
            </a:r>
            <a:r>
              <a:rPr lang="en-US" sz="1200" spc="75" dirty="0" smtClean="0">
                <a:latin typeface="Cambria"/>
                <a:cs typeface="Cambria"/>
              </a:rPr>
              <a:t> </a:t>
            </a:r>
            <a:r>
              <a:rPr lang="id-ID" sz="1200" spc="75" dirty="0" smtClean="0">
                <a:latin typeface="Cambria"/>
                <a:cs typeface="Cambria"/>
              </a:rPr>
              <a:t>dibandingkan dengan ibu yang tinggal di perkotaan (Widodo</a:t>
            </a:r>
            <a:r>
              <a:rPr lang="en-US" sz="1200" spc="75" dirty="0" smtClean="0">
                <a:latin typeface="Cambria"/>
                <a:cs typeface="Cambria"/>
              </a:rPr>
              <a:t> </a:t>
            </a:r>
            <a:r>
              <a:rPr lang="id-ID" sz="1200" spc="75" dirty="0" smtClean="0">
                <a:latin typeface="Cambria"/>
                <a:cs typeface="Cambria"/>
              </a:rPr>
              <a:t>and Sandjaja, 2015). Gencarnya pemasaran susu formula dan</a:t>
            </a:r>
            <a:r>
              <a:rPr lang="en-US" sz="1200" spc="75" dirty="0" smtClean="0">
                <a:latin typeface="Cambria"/>
                <a:cs typeface="Cambria"/>
              </a:rPr>
              <a:t> </a:t>
            </a:r>
            <a:r>
              <a:rPr sz="1200" spc="75" dirty="0" err="1" smtClean="0">
                <a:latin typeface="Cambria"/>
                <a:cs typeface="Cambria"/>
              </a:rPr>
              <a:t>daya</a:t>
            </a:r>
            <a:r>
              <a:rPr sz="1200" spc="75" dirty="0" smtClean="0">
                <a:latin typeface="Cambria"/>
                <a:cs typeface="Cambria"/>
              </a:rPr>
              <a:t> </a:t>
            </a:r>
            <a:r>
              <a:rPr sz="1200" spc="50" dirty="0">
                <a:latin typeface="Cambria"/>
                <a:cs typeface="Cambria"/>
              </a:rPr>
              <a:t>beli</a:t>
            </a:r>
            <a:r>
              <a:rPr sz="1200" spc="365" dirty="0">
                <a:latin typeface="Cambria"/>
                <a:cs typeface="Cambria"/>
              </a:rPr>
              <a:t> </a:t>
            </a:r>
            <a:r>
              <a:rPr sz="1200" spc="55" dirty="0">
                <a:latin typeface="Cambria"/>
                <a:cs typeface="Cambria"/>
              </a:rPr>
              <a:t>susu </a:t>
            </a:r>
            <a:r>
              <a:rPr sz="1200" spc="75" dirty="0">
                <a:latin typeface="Cambria"/>
                <a:cs typeface="Cambria"/>
              </a:rPr>
              <a:t>formula yang </a:t>
            </a:r>
            <a:r>
              <a:rPr sz="1200" spc="60" dirty="0">
                <a:latin typeface="Cambria"/>
                <a:cs typeface="Cambria"/>
              </a:rPr>
              <a:t>lebih </a:t>
            </a:r>
            <a:r>
              <a:rPr sz="1200" spc="50" dirty="0">
                <a:latin typeface="Cambria"/>
                <a:cs typeface="Cambria"/>
              </a:rPr>
              <a:t>tinggi </a:t>
            </a:r>
            <a:r>
              <a:rPr sz="1200" spc="75" dirty="0">
                <a:latin typeface="Cambria"/>
                <a:cs typeface="Cambria"/>
              </a:rPr>
              <a:t>pada masyarakat  </a:t>
            </a:r>
            <a:r>
              <a:rPr sz="1200" spc="60" dirty="0">
                <a:latin typeface="Cambria"/>
                <a:cs typeface="Cambria"/>
              </a:rPr>
              <a:t>perkotaan </a:t>
            </a:r>
            <a:r>
              <a:rPr sz="1200" spc="80" dirty="0">
                <a:latin typeface="Cambria"/>
                <a:cs typeface="Cambria"/>
              </a:rPr>
              <a:t>merupakan hambatan dalam </a:t>
            </a:r>
            <a:r>
              <a:rPr sz="1200" spc="75" dirty="0">
                <a:latin typeface="Cambria"/>
                <a:cs typeface="Cambria"/>
              </a:rPr>
              <a:t>pelaksanaan </a:t>
            </a:r>
            <a:r>
              <a:rPr sz="1200" spc="60" dirty="0">
                <a:latin typeface="Cambria"/>
                <a:cs typeface="Cambria"/>
              </a:rPr>
              <a:t>promosi  </a:t>
            </a:r>
            <a:r>
              <a:rPr sz="1200" spc="75" dirty="0">
                <a:latin typeface="Cambria"/>
                <a:cs typeface="Cambria"/>
              </a:rPr>
              <a:t>pemberian </a:t>
            </a:r>
            <a:r>
              <a:rPr sz="1200" spc="60" dirty="0">
                <a:latin typeface="Cambria"/>
                <a:cs typeface="Cambria"/>
              </a:rPr>
              <a:t>ASI </a:t>
            </a:r>
            <a:r>
              <a:rPr sz="1200" spc="75" dirty="0">
                <a:latin typeface="Cambria"/>
                <a:cs typeface="Cambria"/>
              </a:rPr>
              <a:t>pada masyarakat </a:t>
            </a:r>
            <a:r>
              <a:rPr sz="1200" spc="60" dirty="0">
                <a:latin typeface="Cambria"/>
                <a:cs typeface="Cambria"/>
              </a:rPr>
              <a:t>perkotaan </a:t>
            </a:r>
            <a:r>
              <a:rPr sz="1200" spc="50" dirty="0">
                <a:latin typeface="Cambria"/>
                <a:cs typeface="Cambria"/>
              </a:rPr>
              <a:t>(Liu </a:t>
            </a:r>
            <a:r>
              <a:rPr sz="1200" spc="30" dirty="0">
                <a:latin typeface="Cambria"/>
                <a:cs typeface="Cambria"/>
              </a:rPr>
              <a:t>et </a:t>
            </a:r>
            <a:r>
              <a:rPr sz="1200" spc="65" dirty="0">
                <a:latin typeface="Cambria"/>
                <a:cs typeface="Cambria"/>
              </a:rPr>
              <a:t>al.,</a:t>
            </a:r>
            <a:r>
              <a:rPr sz="1200" spc="-60" dirty="0">
                <a:latin typeface="Cambria"/>
                <a:cs typeface="Cambria"/>
              </a:rPr>
              <a:t> </a:t>
            </a:r>
            <a:r>
              <a:rPr sz="1200" spc="5" dirty="0">
                <a:latin typeface="Cambria"/>
                <a:cs typeface="Cambria"/>
              </a:rPr>
              <a:t>2013).</a:t>
            </a:r>
            <a:endParaRPr sz="12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800" spc="105" dirty="0" smtClean="0">
                <a:solidFill>
                  <a:srgbClr val="783E04"/>
                </a:solidFill>
                <a:latin typeface="Baskerville Old Face" panose="02020602080505020303" pitchFamily="18" charset="0"/>
                <a:cs typeface="Cambria"/>
              </a:rPr>
              <a:t>TUJUAN</a:t>
            </a:r>
            <a:endParaRPr sz="1800" dirty="0">
              <a:latin typeface="Baskerville Old Face" panose="02020602080505020303" pitchFamily="18" charset="0"/>
              <a:cs typeface="Cambria"/>
            </a:endParaRPr>
          </a:p>
          <a:p>
            <a:pPr marL="12700" marR="5080" algn="just">
              <a:lnSpc>
                <a:spcPts val="1430"/>
              </a:lnSpc>
              <a:spcBef>
                <a:spcPts val="1115"/>
              </a:spcBef>
            </a:pPr>
            <a:r>
              <a:rPr sz="1200" spc="55" dirty="0">
                <a:latin typeface="Cambria"/>
                <a:cs typeface="Cambria"/>
              </a:rPr>
              <a:t>Penelitian </a:t>
            </a:r>
            <a:r>
              <a:rPr sz="1200" spc="60" dirty="0">
                <a:latin typeface="Cambria"/>
                <a:cs typeface="Cambria"/>
              </a:rPr>
              <a:t>ini </a:t>
            </a:r>
            <a:r>
              <a:rPr sz="1200" spc="65" dirty="0">
                <a:latin typeface="Cambria"/>
                <a:cs typeface="Cambria"/>
              </a:rPr>
              <a:t>bertujuan </a:t>
            </a:r>
            <a:r>
              <a:rPr sz="1200" spc="75" dirty="0">
                <a:latin typeface="Cambria"/>
                <a:cs typeface="Cambria"/>
              </a:rPr>
              <a:t>untuk </a:t>
            </a:r>
            <a:r>
              <a:rPr sz="1200" spc="60" dirty="0">
                <a:latin typeface="Cambria"/>
                <a:cs typeface="Cambria"/>
              </a:rPr>
              <a:t>mengidentifikasi </a:t>
            </a:r>
            <a:r>
              <a:rPr sz="1200" spc="85" dirty="0">
                <a:latin typeface="Cambria"/>
                <a:cs typeface="Cambria"/>
              </a:rPr>
              <a:t>hubungan  </a:t>
            </a:r>
            <a:r>
              <a:rPr sz="1200" spc="75" dirty="0">
                <a:latin typeface="Cambria"/>
                <a:cs typeface="Cambria"/>
              </a:rPr>
              <a:t>antara </a:t>
            </a:r>
            <a:r>
              <a:rPr sz="1200" spc="40" dirty="0">
                <a:latin typeface="Cambria"/>
                <a:cs typeface="Cambria"/>
              </a:rPr>
              <a:t>status </a:t>
            </a:r>
            <a:r>
              <a:rPr sz="1200" spc="65" dirty="0">
                <a:latin typeface="Cambria"/>
                <a:cs typeface="Cambria"/>
              </a:rPr>
              <a:t>pekerjaan </a:t>
            </a:r>
            <a:r>
              <a:rPr sz="1200" spc="75" dirty="0">
                <a:latin typeface="Cambria"/>
                <a:cs typeface="Cambria"/>
              </a:rPr>
              <a:t>ibu </a:t>
            </a:r>
            <a:r>
              <a:rPr sz="1200" spc="80" dirty="0">
                <a:latin typeface="Cambria"/>
                <a:cs typeface="Cambria"/>
              </a:rPr>
              <a:t>dan </a:t>
            </a:r>
            <a:r>
              <a:rPr sz="1200" spc="75" dirty="0">
                <a:latin typeface="Cambria"/>
                <a:cs typeface="Cambria"/>
              </a:rPr>
              <a:t>pemberian </a:t>
            </a:r>
            <a:r>
              <a:rPr sz="1200" spc="65" dirty="0">
                <a:latin typeface="Cambria"/>
                <a:cs typeface="Cambria"/>
              </a:rPr>
              <a:t>Air Susu </a:t>
            </a:r>
            <a:r>
              <a:rPr sz="1200" spc="75" dirty="0">
                <a:latin typeface="Cambria"/>
                <a:cs typeface="Cambria"/>
              </a:rPr>
              <a:t>Ibu </a:t>
            </a:r>
            <a:r>
              <a:rPr sz="1200" spc="15" dirty="0">
                <a:latin typeface="Cambria"/>
                <a:cs typeface="Cambria"/>
              </a:rPr>
              <a:t>(ASI)  </a:t>
            </a:r>
            <a:r>
              <a:rPr sz="1200" spc="75" dirty="0">
                <a:latin typeface="Cambria"/>
                <a:cs typeface="Cambria"/>
              </a:rPr>
              <a:t>pada ibu </a:t>
            </a:r>
            <a:r>
              <a:rPr sz="1200" spc="60" dirty="0">
                <a:latin typeface="Cambria"/>
                <a:cs typeface="Cambria"/>
              </a:rPr>
              <a:t>bekerja </a:t>
            </a:r>
            <a:r>
              <a:rPr sz="1200" spc="75" dirty="0">
                <a:latin typeface="Cambria"/>
                <a:cs typeface="Cambria"/>
              </a:rPr>
              <a:t>yang </a:t>
            </a:r>
            <a:r>
              <a:rPr sz="1200" spc="50" dirty="0">
                <a:latin typeface="Cambria"/>
                <a:cs typeface="Cambria"/>
              </a:rPr>
              <a:t>tinggal </a:t>
            </a:r>
            <a:r>
              <a:rPr sz="1200" spc="55" dirty="0">
                <a:latin typeface="Cambria"/>
                <a:cs typeface="Cambria"/>
              </a:rPr>
              <a:t>di </a:t>
            </a:r>
            <a:r>
              <a:rPr sz="1200" spc="75" dirty="0">
                <a:latin typeface="Cambria"/>
                <a:cs typeface="Cambria"/>
              </a:rPr>
              <a:t>wilayah</a:t>
            </a:r>
            <a:r>
              <a:rPr sz="1200" spc="-85" dirty="0">
                <a:latin typeface="Cambria"/>
                <a:cs typeface="Cambria"/>
              </a:rPr>
              <a:t> </a:t>
            </a:r>
            <a:r>
              <a:rPr sz="1200" spc="65" dirty="0">
                <a:latin typeface="Cambria"/>
                <a:cs typeface="Cambria"/>
              </a:rPr>
              <a:t>perkotaan.</a:t>
            </a:r>
            <a:endParaRPr sz="12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800" spc="110" dirty="0">
                <a:solidFill>
                  <a:srgbClr val="783E04"/>
                </a:solidFill>
                <a:latin typeface="Baskerville Old Face" panose="02020602080505020303" pitchFamily="18" charset="0"/>
                <a:cs typeface="Cambria"/>
              </a:rPr>
              <a:t>METODE</a:t>
            </a:r>
            <a:endParaRPr sz="1800" dirty="0">
              <a:latin typeface="Baskerville Old Face" panose="02020602080505020303" pitchFamily="18" charset="0"/>
              <a:cs typeface="Cambria"/>
            </a:endParaRPr>
          </a:p>
          <a:p>
            <a:pPr marL="12700" marR="5080" algn="just">
              <a:lnSpc>
                <a:spcPts val="1430"/>
              </a:lnSpc>
              <a:spcBef>
                <a:spcPts val="1120"/>
              </a:spcBef>
            </a:pPr>
            <a:r>
              <a:rPr sz="1200" spc="55" dirty="0">
                <a:latin typeface="Cambria"/>
                <a:cs typeface="Cambria"/>
              </a:rPr>
              <a:t>Penelitian </a:t>
            </a:r>
            <a:r>
              <a:rPr sz="1200" spc="60" dirty="0">
                <a:latin typeface="Cambria"/>
                <a:cs typeface="Cambria"/>
              </a:rPr>
              <a:t>ini </a:t>
            </a:r>
            <a:r>
              <a:rPr sz="1200" spc="80" dirty="0">
                <a:latin typeface="Cambria"/>
                <a:cs typeface="Cambria"/>
              </a:rPr>
              <a:t>menggunakan </a:t>
            </a:r>
            <a:r>
              <a:rPr sz="1200" spc="60" dirty="0">
                <a:latin typeface="Cambria"/>
                <a:cs typeface="Cambria"/>
              </a:rPr>
              <a:t>data </a:t>
            </a:r>
            <a:r>
              <a:rPr sz="1200" i="1" spc="80" dirty="0">
                <a:latin typeface="Book Antiqua"/>
                <a:cs typeface="Book Antiqua"/>
              </a:rPr>
              <a:t>Indonesia </a:t>
            </a:r>
            <a:r>
              <a:rPr sz="1200" i="1" spc="65" dirty="0">
                <a:latin typeface="Book Antiqua"/>
                <a:cs typeface="Book Antiqua"/>
              </a:rPr>
              <a:t>Family Life </a:t>
            </a:r>
            <a:r>
              <a:rPr sz="1200" i="1" spc="50" dirty="0">
                <a:latin typeface="Book Antiqua"/>
                <a:cs typeface="Book Antiqua"/>
              </a:rPr>
              <a:t>Survey </a:t>
            </a:r>
            <a:r>
              <a:rPr sz="1200" spc="50" dirty="0">
                <a:latin typeface="Cambria"/>
                <a:cs typeface="Cambria"/>
              </a:rPr>
              <a:t>5.  </a:t>
            </a:r>
            <a:r>
              <a:rPr sz="1200" spc="75" dirty="0">
                <a:latin typeface="Cambria"/>
                <a:cs typeface="Cambria"/>
              </a:rPr>
              <a:t>Sampel </a:t>
            </a:r>
            <a:r>
              <a:rPr sz="1200" spc="80" dirty="0">
                <a:latin typeface="Cambria"/>
                <a:cs typeface="Cambria"/>
              </a:rPr>
              <a:t>dalam </a:t>
            </a:r>
            <a:r>
              <a:rPr sz="1200" spc="55" dirty="0">
                <a:latin typeface="Cambria"/>
                <a:cs typeface="Cambria"/>
              </a:rPr>
              <a:t>penelitian </a:t>
            </a:r>
            <a:r>
              <a:rPr sz="1200" spc="60" dirty="0">
                <a:latin typeface="Cambria"/>
                <a:cs typeface="Cambria"/>
              </a:rPr>
              <a:t>ini </a:t>
            </a:r>
            <a:r>
              <a:rPr sz="1200" spc="75" dirty="0">
                <a:latin typeface="Cambria"/>
                <a:cs typeface="Cambria"/>
              </a:rPr>
              <a:t>adalah ibu </a:t>
            </a:r>
            <a:r>
              <a:rPr sz="1200" spc="60" dirty="0">
                <a:latin typeface="Cambria"/>
                <a:cs typeface="Cambria"/>
              </a:rPr>
              <a:t>berusia </a:t>
            </a:r>
            <a:r>
              <a:rPr sz="1200" spc="-5" dirty="0">
                <a:latin typeface="Cambria"/>
                <a:cs typeface="Cambria"/>
              </a:rPr>
              <a:t>15-49 </a:t>
            </a:r>
            <a:r>
              <a:rPr sz="1200" spc="75" dirty="0">
                <a:latin typeface="Cambria"/>
                <a:cs typeface="Cambria"/>
              </a:rPr>
              <a:t>yang  </a:t>
            </a:r>
            <a:r>
              <a:rPr sz="1200" spc="55" dirty="0">
                <a:latin typeface="Cambria"/>
                <a:cs typeface="Cambria"/>
              </a:rPr>
              <a:t>bekerja, </a:t>
            </a:r>
            <a:r>
              <a:rPr sz="1200" spc="65" dirty="0">
                <a:latin typeface="Cambria"/>
                <a:cs typeface="Cambria"/>
              </a:rPr>
              <a:t>memiliki </a:t>
            </a:r>
            <a:r>
              <a:rPr sz="1200" spc="80" dirty="0">
                <a:latin typeface="Cambria"/>
                <a:cs typeface="Cambria"/>
              </a:rPr>
              <a:t>anak </a:t>
            </a:r>
            <a:r>
              <a:rPr sz="1200" spc="60" dirty="0">
                <a:latin typeface="Cambria"/>
                <a:cs typeface="Cambria"/>
              </a:rPr>
              <a:t>berusia </a:t>
            </a:r>
            <a:r>
              <a:rPr sz="1200" spc="0" dirty="0">
                <a:latin typeface="Cambria"/>
                <a:cs typeface="Cambria"/>
              </a:rPr>
              <a:t>2 </a:t>
            </a:r>
            <a:r>
              <a:rPr sz="1200" spc="75" dirty="0">
                <a:latin typeface="Cambria"/>
                <a:cs typeface="Cambria"/>
              </a:rPr>
              <a:t>tahun </a:t>
            </a:r>
            <a:r>
              <a:rPr sz="1200" spc="80" dirty="0">
                <a:latin typeface="Cambria"/>
                <a:cs typeface="Cambria"/>
              </a:rPr>
              <a:t>dan </a:t>
            </a:r>
            <a:r>
              <a:rPr sz="1200" spc="50" dirty="0">
                <a:latin typeface="Cambria"/>
                <a:cs typeface="Cambria"/>
              </a:rPr>
              <a:t>tinggal </a:t>
            </a:r>
            <a:r>
              <a:rPr sz="1200" spc="55" dirty="0">
                <a:latin typeface="Cambria"/>
                <a:cs typeface="Cambria"/>
              </a:rPr>
              <a:t>di</a:t>
            </a:r>
            <a:r>
              <a:rPr sz="1200" spc="-25" dirty="0">
                <a:latin typeface="Cambria"/>
                <a:cs typeface="Cambria"/>
              </a:rPr>
              <a:t> </a:t>
            </a:r>
            <a:r>
              <a:rPr sz="1200" spc="65" dirty="0">
                <a:latin typeface="Cambria"/>
                <a:cs typeface="Cambria"/>
              </a:rPr>
              <a:t>perkotaan.  </a:t>
            </a:r>
            <a:r>
              <a:rPr sz="1200" spc="50" dirty="0">
                <a:latin typeface="Cambria"/>
                <a:cs typeface="Cambria"/>
              </a:rPr>
              <a:t>Besar </a:t>
            </a:r>
            <a:r>
              <a:rPr sz="1200" spc="65" dirty="0">
                <a:latin typeface="Cambria"/>
                <a:cs typeface="Cambria"/>
              </a:rPr>
              <a:t>sampel </a:t>
            </a:r>
            <a:r>
              <a:rPr sz="1200" spc="80" dirty="0">
                <a:latin typeface="Cambria"/>
                <a:cs typeface="Cambria"/>
              </a:rPr>
              <a:t>dalam </a:t>
            </a:r>
            <a:r>
              <a:rPr sz="1200" spc="55" dirty="0">
                <a:latin typeface="Cambria"/>
                <a:cs typeface="Cambria"/>
              </a:rPr>
              <a:t>penelitian </a:t>
            </a:r>
            <a:r>
              <a:rPr sz="1200" spc="60" dirty="0">
                <a:latin typeface="Cambria"/>
                <a:cs typeface="Cambria"/>
              </a:rPr>
              <a:t>ini </a:t>
            </a:r>
            <a:r>
              <a:rPr sz="1200" spc="75" dirty="0">
                <a:latin typeface="Cambria"/>
                <a:cs typeface="Cambria"/>
              </a:rPr>
              <a:t>adalah </a:t>
            </a:r>
            <a:r>
              <a:rPr sz="1200" spc="0" dirty="0">
                <a:latin typeface="Cambria"/>
                <a:cs typeface="Cambria"/>
              </a:rPr>
              <a:t>340 </a:t>
            </a:r>
            <a:r>
              <a:rPr sz="1200" spc="65" dirty="0">
                <a:latin typeface="Cambria"/>
                <a:cs typeface="Cambria"/>
              </a:rPr>
              <a:t>responden. </a:t>
            </a:r>
            <a:r>
              <a:rPr sz="1200" spc="50" dirty="0">
                <a:latin typeface="Cambria"/>
                <a:cs typeface="Cambria"/>
              </a:rPr>
              <a:t>Status  </a:t>
            </a:r>
            <a:r>
              <a:rPr sz="1200" spc="65" dirty="0">
                <a:latin typeface="Cambria"/>
                <a:cs typeface="Cambria"/>
              </a:rPr>
              <a:t>pekerjaan </a:t>
            </a:r>
            <a:r>
              <a:rPr sz="1200" spc="60" dirty="0">
                <a:latin typeface="Cambria"/>
                <a:cs typeface="Cambria"/>
              </a:rPr>
              <a:t>dibagi </a:t>
            </a:r>
            <a:r>
              <a:rPr sz="1200" spc="75" dirty="0">
                <a:latin typeface="Cambria"/>
                <a:cs typeface="Cambria"/>
              </a:rPr>
              <a:t>menjadi wirausaha, </a:t>
            </a:r>
            <a:r>
              <a:rPr sz="1200" spc="65" dirty="0">
                <a:latin typeface="Cambria"/>
                <a:cs typeface="Cambria"/>
              </a:rPr>
              <a:t>pegawai pemerintah,  pegawai </a:t>
            </a:r>
            <a:r>
              <a:rPr sz="1200" spc="50" dirty="0">
                <a:latin typeface="Cambria"/>
                <a:cs typeface="Cambria"/>
              </a:rPr>
              <a:t>swasta </a:t>
            </a:r>
            <a:r>
              <a:rPr sz="1200" spc="80" dirty="0">
                <a:latin typeface="Cambria"/>
                <a:cs typeface="Cambria"/>
              </a:rPr>
              <a:t>dan </a:t>
            </a:r>
            <a:r>
              <a:rPr sz="1200" spc="55" dirty="0">
                <a:latin typeface="Cambria"/>
                <a:cs typeface="Cambria"/>
              </a:rPr>
              <a:t>pekerja bebas, </a:t>
            </a:r>
            <a:r>
              <a:rPr sz="1200" spc="65" dirty="0">
                <a:latin typeface="Cambria"/>
                <a:cs typeface="Cambria"/>
              </a:rPr>
              <a:t>sedangkan </a:t>
            </a:r>
            <a:r>
              <a:rPr sz="1200" spc="75" dirty="0">
                <a:latin typeface="Cambria"/>
                <a:cs typeface="Cambria"/>
              </a:rPr>
              <a:t>pemberian </a:t>
            </a:r>
            <a:r>
              <a:rPr sz="1200" spc="60" dirty="0">
                <a:latin typeface="Cambria"/>
                <a:cs typeface="Cambria"/>
              </a:rPr>
              <a:t>ASI  dibagi </a:t>
            </a:r>
            <a:r>
              <a:rPr sz="1200" spc="75" dirty="0">
                <a:latin typeface="Cambria"/>
                <a:cs typeface="Cambria"/>
              </a:rPr>
              <a:t>menjadi kurang </a:t>
            </a:r>
            <a:r>
              <a:rPr sz="1200" spc="65" dirty="0">
                <a:latin typeface="Cambria"/>
                <a:cs typeface="Cambria"/>
              </a:rPr>
              <a:t>dari </a:t>
            </a:r>
            <a:r>
              <a:rPr sz="1200" spc="0" dirty="0">
                <a:latin typeface="Cambria"/>
                <a:cs typeface="Cambria"/>
              </a:rPr>
              <a:t>2 </a:t>
            </a:r>
            <a:r>
              <a:rPr sz="1200" spc="75" dirty="0">
                <a:latin typeface="Cambria"/>
                <a:cs typeface="Cambria"/>
              </a:rPr>
              <a:t>tahun </a:t>
            </a:r>
            <a:r>
              <a:rPr sz="1200" spc="80" dirty="0">
                <a:latin typeface="Cambria"/>
                <a:cs typeface="Cambria"/>
              </a:rPr>
              <a:t>dan </a:t>
            </a:r>
            <a:r>
              <a:rPr sz="1200" spc="65" dirty="0">
                <a:latin typeface="Cambria"/>
                <a:cs typeface="Cambria"/>
              </a:rPr>
              <a:t>selama </a:t>
            </a:r>
            <a:r>
              <a:rPr sz="1200" spc="0" dirty="0">
                <a:latin typeface="Cambria"/>
                <a:cs typeface="Cambria"/>
              </a:rPr>
              <a:t>2 </a:t>
            </a:r>
            <a:r>
              <a:rPr sz="1200" spc="75" dirty="0">
                <a:latin typeface="Cambria"/>
                <a:cs typeface="Cambria"/>
              </a:rPr>
              <a:t>tahun. </a:t>
            </a:r>
            <a:r>
              <a:rPr sz="1200" spc="55" dirty="0">
                <a:latin typeface="Cambria"/>
                <a:cs typeface="Cambria"/>
              </a:rPr>
              <a:t>Analisis  </a:t>
            </a:r>
            <a:r>
              <a:rPr sz="1200" spc="80" dirty="0">
                <a:latin typeface="Cambria"/>
                <a:cs typeface="Cambria"/>
              </a:rPr>
              <a:t>menggunakan </a:t>
            </a:r>
            <a:r>
              <a:rPr sz="1200" i="1" spc="80" dirty="0">
                <a:latin typeface="Book Antiqua"/>
                <a:cs typeface="Book Antiqua"/>
              </a:rPr>
              <a:t>chi-square </a:t>
            </a:r>
            <a:r>
              <a:rPr sz="1200" spc="80" dirty="0">
                <a:latin typeface="Cambria"/>
                <a:cs typeface="Cambria"/>
              </a:rPr>
              <a:t>dan </a:t>
            </a:r>
            <a:r>
              <a:rPr sz="1200" spc="50" dirty="0">
                <a:latin typeface="Cambria"/>
                <a:cs typeface="Cambria"/>
              </a:rPr>
              <a:t>regresi </a:t>
            </a:r>
            <a:r>
              <a:rPr sz="1200" spc="40" dirty="0">
                <a:latin typeface="Cambria"/>
                <a:cs typeface="Cambria"/>
              </a:rPr>
              <a:t>logistik </a:t>
            </a:r>
            <a:r>
              <a:rPr sz="1200" spc="60" dirty="0">
                <a:latin typeface="Cambria"/>
                <a:cs typeface="Cambria"/>
              </a:rPr>
              <a:t>bivariat </a:t>
            </a:r>
            <a:r>
              <a:rPr sz="1200" spc="75" dirty="0">
                <a:latin typeface="Cambria"/>
                <a:cs typeface="Cambria"/>
              </a:rPr>
              <a:t>dengan  </a:t>
            </a:r>
            <a:r>
              <a:rPr sz="1200" spc="50" dirty="0">
                <a:latin typeface="Cambria"/>
                <a:cs typeface="Cambria"/>
              </a:rPr>
              <a:t>tingkat </a:t>
            </a:r>
            <a:r>
              <a:rPr sz="1200" spc="85" dirty="0">
                <a:latin typeface="Cambria"/>
                <a:cs typeface="Cambria"/>
              </a:rPr>
              <a:t>kemaknaan</a:t>
            </a:r>
            <a:r>
              <a:rPr sz="1200" spc="25" dirty="0">
                <a:latin typeface="Cambria"/>
                <a:cs typeface="Cambria"/>
              </a:rPr>
              <a:t> 95%.</a:t>
            </a:r>
            <a:endParaRPr sz="1200" dirty="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80210" y="2540000"/>
            <a:ext cx="10872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25" dirty="0">
                <a:solidFill>
                  <a:srgbClr val="783E04"/>
                </a:solidFill>
                <a:latin typeface="Baskerville Old Face" panose="02020602080505020303" pitchFamily="18" charset="0"/>
                <a:cs typeface="Cambria"/>
              </a:rPr>
              <a:t>HASIL</a:t>
            </a:r>
            <a:endParaRPr sz="1800" dirty="0">
              <a:latin typeface="Baskerville Old Face" panose="02020602080505020303" pitchFamily="18" charset="0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23460" y="2943288"/>
            <a:ext cx="7435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25" dirty="0">
                <a:latin typeface="Cambria"/>
                <a:cs typeface="Cambria"/>
              </a:rPr>
              <a:t>P</a:t>
            </a:r>
            <a:r>
              <a:rPr sz="1100" spc="45" dirty="0">
                <a:latin typeface="Cambria"/>
                <a:cs typeface="Cambria"/>
              </a:rPr>
              <a:t>e</a:t>
            </a:r>
            <a:r>
              <a:rPr sz="1100" spc="50" dirty="0">
                <a:latin typeface="Cambria"/>
                <a:cs typeface="Cambria"/>
              </a:rPr>
              <a:t>r</a:t>
            </a:r>
            <a:r>
              <a:rPr sz="1100" spc="10" dirty="0">
                <a:latin typeface="Cambria"/>
                <a:cs typeface="Cambria"/>
              </a:rPr>
              <a:t>s</a:t>
            </a:r>
            <a:r>
              <a:rPr sz="1100" spc="45" dirty="0">
                <a:latin typeface="Cambria"/>
                <a:cs typeface="Cambria"/>
              </a:rPr>
              <a:t>e</a:t>
            </a:r>
            <a:r>
              <a:rPr sz="1100" spc="85" dirty="0">
                <a:latin typeface="Cambria"/>
                <a:cs typeface="Cambria"/>
              </a:rPr>
              <a:t>n</a:t>
            </a:r>
            <a:r>
              <a:rPr sz="1100" spc="5" dirty="0">
                <a:latin typeface="Cambria"/>
                <a:cs typeface="Cambria"/>
              </a:rPr>
              <a:t>t</a:t>
            </a:r>
            <a:r>
              <a:rPr sz="1100" spc="75" dirty="0">
                <a:latin typeface="Cambria"/>
                <a:cs typeface="Cambria"/>
              </a:rPr>
              <a:t>a</a:t>
            </a:r>
            <a:r>
              <a:rPr sz="1100" spc="10" dirty="0">
                <a:latin typeface="Cambria"/>
                <a:cs typeface="Cambria"/>
              </a:rPr>
              <a:t>s</a:t>
            </a:r>
            <a:r>
              <a:rPr sz="1100" spc="50" dirty="0">
                <a:latin typeface="Cambria"/>
                <a:cs typeface="Cambria"/>
              </a:rPr>
              <a:t>e</a:t>
            </a:r>
            <a:endParaRPr sz="1100" dirty="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10952" y="2943288"/>
            <a:ext cx="7270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1160" algn="l"/>
              </a:tabLst>
            </a:pPr>
            <a:r>
              <a:rPr sz="1100" spc="35" dirty="0">
                <a:latin typeface="Cambria"/>
                <a:cs typeface="Cambria"/>
              </a:rPr>
              <a:t>i</a:t>
            </a:r>
            <a:r>
              <a:rPr sz="1100" spc="60" dirty="0">
                <a:latin typeface="Cambria"/>
                <a:cs typeface="Cambria"/>
              </a:rPr>
              <a:t>b</a:t>
            </a:r>
            <a:r>
              <a:rPr sz="1100" spc="85" dirty="0">
                <a:latin typeface="Cambria"/>
                <a:cs typeface="Cambria"/>
              </a:rPr>
              <a:t>u</a:t>
            </a:r>
            <a:r>
              <a:rPr sz="1100" dirty="0">
                <a:latin typeface="Cambria"/>
                <a:cs typeface="Cambria"/>
              </a:rPr>
              <a:t>	</a:t>
            </a:r>
            <a:r>
              <a:rPr sz="1100" spc="55" dirty="0">
                <a:latin typeface="Cambria"/>
                <a:cs typeface="Cambria"/>
              </a:rPr>
              <a:t>y</a:t>
            </a:r>
            <a:r>
              <a:rPr sz="1100" spc="75" dirty="0">
                <a:latin typeface="Cambria"/>
                <a:cs typeface="Cambria"/>
              </a:rPr>
              <a:t>a</a:t>
            </a:r>
            <a:r>
              <a:rPr sz="1100" spc="85" dirty="0">
                <a:latin typeface="Cambria"/>
                <a:cs typeface="Cambria"/>
              </a:rPr>
              <a:t>n</a:t>
            </a:r>
            <a:r>
              <a:rPr sz="1100" spc="40" dirty="0">
                <a:latin typeface="Cambria"/>
                <a:cs typeface="Cambria"/>
              </a:rPr>
              <a:t>g</a:t>
            </a:r>
            <a:endParaRPr sz="1100" dirty="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23460" y="3114738"/>
            <a:ext cx="16116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65" dirty="0">
                <a:latin typeface="Cambria"/>
                <a:cs typeface="Cambria"/>
              </a:rPr>
              <a:t>memberikan </a:t>
            </a:r>
            <a:r>
              <a:rPr sz="1100" spc="55" dirty="0">
                <a:latin typeface="Cambria"/>
                <a:cs typeface="Cambria"/>
              </a:rPr>
              <a:t>air</a:t>
            </a:r>
            <a:r>
              <a:rPr sz="1100" spc="310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susu</a:t>
            </a:r>
            <a:endParaRPr sz="1100" dirty="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23460" y="3286188"/>
            <a:ext cx="1614805" cy="3644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70"/>
              </a:spcBef>
              <a:tabLst>
                <a:tab pos="410209" algn="l"/>
                <a:tab pos="595630" algn="l"/>
                <a:tab pos="1069340" algn="l"/>
                <a:tab pos="1280160" algn="l"/>
                <a:tab pos="1522730" algn="l"/>
              </a:tabLst>
            </a:pPr>
            <a:r>
              <a:rPr sz="1100" spc="35" dirty="0">
                <a:latin typeface="Cambria"/>
                <a:cs typeface="Cambria"/>
              </a:rPr>
              <a:t>i</a:t>
            </a:r>
            <a:r>
              <a:rPr sz="1100" spc="60" dirty="0">
                <a:latin typeface="Cambria"/>
                <a:cs typeface="Cambria"/>
              </a:rPr>
              <a:t>b</a:t>
            </a:r>
            <a:r>
              <a:rPr sz="1100" spc="85" dirty="0">
                <a:latin typeface="Cambria"/>
                <a:cs typeface="Cambria"/>
              </a:rPr>
              <a:t>u</a:t>
            </a:r>
            <a:r>
              <a:rPr sz="1100" dirty="0">
                <a:latin typeface="Cambria"/>
                <a:cs typeface="Cambria"/>
              </a:rPr>
              <a:t>	</a:t>
            </a:r>
            <a:r>
              <a:rPr sz="1100" spc="55" dirty="0">
                <a:latin typeface="Cambria"/>
                <a:cs typeface="Cambria"/>
              </a:rPr>
              <a:t>k</a:t>
            </a:r>
            <a:r>
              <a:rPr sz="1100" spc="80" dirty="0">
                <a:latin typeface="Cambria"/>
                <a:cs typeface="Cambria"/>
              </a:rPr>
              <a:t>u</a:t>
            </a:r>
            <a:r>
              <a:rPr sz="1100" spc="50" dirty="0">
                <a:latin typeface="Cambria"/>
                <a:cs typeface="Cambria"/>
              </a:rPr>
              <a:t>r</a:t>
            </a:r>
            <a:r>
              <a:rPr sz="1100" spc="75" dirty="0">
                <a:latin typeface="Cambria"/>
                <a:cs typeface="Cambria"/>
              </a:rPr>
              <a:t>a</a:t>
            </a:r>
            <a:r>
              <a:rPr sz="1100" spc="85" dirty="0">
                <a:latin typeface="Cambria"/>
                <a:cs typeface="Cambria"/>
              </a:rPr>
              <a:t>n</a:t>
            </a:r>
            <a:r>
              <a:rPr sz="1100" spc="40" dirty="0">
                <a:latin typeface="Cambria"/>
                <a:cs typeface="Cambria"/>
              </a:rPr>
              <a:t>g</a:t>
            </a:r>
            <a:r>
              <a:rPr sz="1100" dirty="0">
                <a:latin typeface="Cambria"/>
                <a:cs typeface="Cambria"/>
              </a:rPr>
              <a:t>	</a:t>
            </a:r>
            <a:r>
              <a:rPr sz="1100" spc="50" dirty="0">
                <a:latin typeface="Cambria"/>
                <a:cs typeface="Cambria"/>
              </a:rPr>
              <a:t>d</a:t>
            </a:r>
            <a:r>
              <a:rPr sz="1100" spc="75" dirty="0">
                <a:latin typeface="Cambria"/>
                <a:cs typeface="Cambria"/>
              </a:rPr>
              <a:t>a</a:t>
            </a:r>
            <a:r>
              <a:rPr sz="1100" spc="50" dirty="0">
                <a:latin typeface="Cambria"/>
                <a:cs typeface="Cambria"/>
              </a:rPr>
              <a:t>r</a:t>
            </a:r>
            <a:r>
              <a:rPr sz="1100" spc="40" dirty="0">
                <a:latin typeface="Cambria"/>
                <a:cs typeface="Cambria"/>
              </a:rPr>
              <a:t>i</a:t>
            </a:r>
            <a:r>
              <a:rPr sz="1100" dirty="0">
                <a:latin typeface="Cambria"/>
                <a:cs typeface="Cambria"/>
              </a:rPr>
              <a:t>	2  </a:t>
            </a:r>
            <a:r>
              <a:rPr sz="1100" spc="5" dirty="0">
                <a:latin typeface="Cambria"/>
                <a:cs typeface="Cambria"/>
              </a:rPr>
              <a:t>t</a:t>
            </a:r>
            <a:r>
              <a:rPr sz="1100" spc="75" dirty="0">
                <a:latin typeface="Cambria"/>
                <a:cs typeface="Cambria"/>
              </a:rPr>
              <a:t>a</a:t>
            </a:r>
            <a:r>
              <a:rPr sz="1100" spc="80" dirty="0">
                <a:latin typeface="Cambria"/>
                <a:cs typeface="Cambria"/>
              </a:rPr>
              <a:t>hu</a:t>
            </a:r>
            <a:r>
              <a:rPr sz="1100" spc="90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		</a:t>
            </a:r>
            <a:r>
              <a:rPr sz="1100" spc="10" dirty="0">
                <a:latin typeface="Cambria"/>
                <a:cs typeface="Cambria"/>
              </a:rPr>
              <a:t>s</a:t>
            </a:r>
            <a:r>
              <a:rPr sz="1100" spc="45" dirty="0">
                <a:latin typeface="Cambria"/>
                <a:cs typeface="Cambria"/>
              </a:rPr>
              <a:t>e</a:t>
            </a:r>
            <a:r>
              <a:rPr sz="1100" spc="60" dirty="0">
                <a:latin typeface="Cambria"/>
                <a:cs typeface="Cambria"/>
              </a:rPr>
              <a:t>b</a:t>
            </a:r>
            <a:r>
              <a:rPr sz="1100" spc="45" dirty="0">
                <a:latin typeface="Cambria"/>
                <a:cs typeface="Cambria"/>
              </a:rPr>
              <a:t>e</a:t>
            </a:r>
            <a:r>
              <a:rPr sz="1100" spc="10" dirty="0">
                <a:latin typeface="Cambria"/>
                <a:cs typeface="Cambria"/>
              </a:rPr>
              <a:t>s</a:t>
            </a:r>
            <a:r>
              <a:rPr sz="1100" spc="75" dirty="0">
                <a:latin typeface="Cambria"/>
                <a:cs typeface="Cambria"/>
              </a:rPr>
              <a:t>a</a:t>
            </a:r>
            <a:r>
              <a:rPr sz="1100" spc="55" dirty="0">
                <a:latin typeface="Cambria"/>
                <a:cs typeface="Cambria"/>
              </a:rPr>
              <a:t>r</a:t>
            </a:r>
            <a:r>
              <a:rPr sz="1100" dirty="0">
                <a:latin typeface="Cambria"/>
                <a:cs typeface="Cambria"/>
              </a:rPr>
              <a:t>	69%</a:t>
            </a:r>
            <a:r>
              <a:rPr sz="1100" spc="80" dirty="0">
                <a:latin typeface="Cambria"/>
                <a:cs typeface="Cambria"/>
              </a:rPr>
              <a:t>.</a:t>
            </a:r>
            <a:endParaRPr sz="1100" dirty="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23460" y="3629088"/>
            <a:ext cx="1615440" cy="69967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02299"/>
              </a:lnSpc>
              <a:spcBef>
                <a:spcPts val="70"/>
              </a:spcBef>
            </a:pPr>
            <a:r>
              <a:rPr sz="1100" spc="35" dirty="0">
                <a:latin typeface="Cambria"/>
                <a:cs typeface="Cambria"/>
              </a:rPr>
              <a:t>Status </a:t>
            </a:r>
            <a:r>
              <a:rPr sz="1100" spc="55" dirty="0">
                <a:latin typeface="Cambria"/>
                <a:cs typeface="Cambria"/>
              </a:rPr>
              <a:t>pekerjaan </a:t>
            </a:r>
            <a:r>
              <a:rPr sz="1100" spc="60" dirty="0">
                <a:latin typeface="Cambria"/>
                <a:cs typeface="Cambria"/>
              </a:rPr>
              <a:t>ibu  </a:t>
            </a:r>
            <a:r>
              <a:rPr sz="1100" spc="50" dirty="0">
                <a:latin typeface="Cambria"/>
                <a:cs typeface="Cambria"/>
              </a:rPr>
              <a:t>paling </a:t>
            </a:r>
            <a:r>
              <a:rPr sz="1100" spc="65" dirty="0">
                <a:latin typeface="Cambria"/>
                <a:cs typeface="Cambria"/>
              </a:rPr>
              <a:t>banyak </a:t>
            </a:r>
            <a:r>
              <a:rPr sz="1100" spc="50" dirty="0">
                <a:latin typeface="Cambria"/>
                <a:cs typeface="Cambria"/>
              </a:rPr>
              <a:t>yaitu  sebagai </a:t>
            </a:r>
            <a:r>
              <a:rPr sz="1100" spc="55" dirty="0">
                <a:latin typeface="Cambria"/>
                <a:cs typeface="Cambria"/>
              </a:rPr>
              <a:t>pegawai </a:t>
            </a:r>
            <a:r>
              <a:rPr sz="1100" spc="40" dirty="0">
                <a:latin typeface="Cambria"/>
                <a:cs typeface="Cambria"/>
              </a:rPr>
              <a:t>swasta  </a:t>
            </a:r>
            <a:r>
              <a:rPr sz="1100" spc="-20" dirty="0">
                <a:latin typeface="Cambria"/>
                <a:cs typeface="Cambria"/>
              </a:rPr>
              <a:t>(42%) </a:t>
            </a:r>
            <a:r>
              <a:rPr lang="en-US" sz="1100" spc="-20" dirty="0" smtClean="0">
                <a:latin typeface="Cambria"/>
                <a:cs typeface="Cambria"/>
              </a:rPr>
              <a:t>    </a:t>
            </a:r>
            <a:r>
              <a:rPr sz="1100" spc="75" dirty="0" err="1" smtClean="0">
                <a:latin typeface="Cambria"/>
                <a:cs typeface="Cambria"/>
              </a:rPr>
              <a:t>dan</a:t>
            </a:r>
            <a:r>
              <a:rPr lang="en-US" sz="1100" spc="75" dirty="0" smtClean="0">
                <a:latin typeface="Cambria"/>
                <a:cs typeface="Cambria"/>
              </a:rPr>
              <a:t>  </a:t>
            </a:r>
            <a:r>
              <a:rPr sz="1100" spc="110" dirty="0" smtClean="0">
                <a:latin typeface="Cambria"/>
                <a:cs typeface="Cambria"/>
              </a:rPr>
              <a:t> </a:t>
            </a:r>
            <a:r>
              <a:rPr sz="1100" spc="60" dirty="0" err="1" smtClean="0">
                <a:latin typeface="Cambria"/>
                <a:cs typeface="Cambria"/>
              </a:rPr>
              <a:t>wirausaha</a:t>
            </a:r>
            <a:endParaRPr sz="1100" dirty="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23460" y="4311650"/>
            <a:ext cx="1610995" cy="389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sz="1100" dirty="0">
                <a:latin typeface="Cambria"/>
                <a:cs typeface="Cambria"/>
              </a:rPr>
              <a:t>(34%).  </a:t>
            </a:r>
            <a:r>
              <a:rPr sz="1200" spc="75" dirty="0">
                <a:latin typeface="Cambria"/>
                <a:cs typeface="Cambria"/>
              </a:rPr>
              <a:t>Pemberian</a:t>
            </a:r>
            <a:r>
              <a:rPr sz="1200" spc="140" dirty="0">
                <a:latin typeface="Cambria"/>
                <a:cs typeface="Cambria"/>
              </a:rPr>
              <a:t> </a:t>
            </a:r>
            <a:r>
              <a:rPr sz="1200" spc="60" dirty="0">
                <a:latin typeface="Cambria"/>
                <a:cs typeface="Cambria"/>
              </a:rPr>
              <a:t>ASI</a:t>
            </a:r>
            <a:endParaRPr sz="1200" dirty="0">
              <a:latin typeface="Cambria"/>
              <a:cs typeface="Cambria"/>
            </a:endParaRPr>
          </a:p>
          <a:p>
            <a:pPr marL="12700">
              <a:lnSpc>
                <a:spcPts val="1430"/>
              </a:lnSpc>
              <a:tabLst>
                <a:tab pos="803275" algn="l"/>
                <a:tab pos="1165860" algn="l"/>
              </a:tabLst>
            </a:pPr>
            <a:r>
              <a:rPr sz="1200" spc="65" dirty="0">
                <a:latin typeface="Cambria"/>
                <a:cs typeface="Cambria"/>
              </a:rPr>
              <a:t>selama	</a:t>
            </a:r>
            <a:r>
              <a:rPr sz="1200" spc="0" dirty="0">
                <a:latin typeface="Cambria"/>
                <a:cs typeface="Cambria"/>
              </a:rPr>
              <a:t>2	</a:t>
            </a:r>
            <a:r>
              <a:rPr sz="1200" spc="75" dirty="0">
                <a:latin typeface="Cambria"/>
                <a:cs typeface="Cambria"/>
              </a:rPr>
              <a:t>tahun</a:t>
            </a:r>
            <a:endParaRPr sz="1200" dirty="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23460" y="4673600"/>
            <a:ext cx="160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0240" algn="l"/>
                <a:tab pos="1236980" algn="l"/>
              </a:tabLst>
            </a:pPr>
            <a:r>
              <a:rPr sz="1200" spc="60" dirty="0">
                <a:latin typeface="Cambria"/>
                <a:cs typeface="Cambria"/>
              </a:rPr>
              <a:t>paling	</a:t>
            </a:r>
            <a:r>
              <a:rPr sz="1200" spc="50" dirty="0">
                <a:latin typeface="Cambria"/>
                <a:cs typeface="Cambria"/>
              </a:rPr>
              <a:t>tinggi	</a:t>
            </a:r>
            <a:r>
              <a:rPr sz="1200" spc="75" dirty="0">
                <a:latin typeface="Cambria"/>
                <a:cs typeface="Cambria"/>
              </a:rPr>
              <a:t>pada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23460" y="4854575"/>
            <a:ext cx="16097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Cambria"/>
                <a:cs typeface="Cambria"/>
              </a:rPr>
              <a:t>pekerja </a:t>
            </a:r>
            <a:r>
              <a:rPr sz="1200" spc="65" dirty="0">
                <a:latin typeface="Cambria"/>
                <a:cs typeface="Cambria"/>
              </a:rPr>
              <a:t>bebas.</a:t>
            </a:r>
            <a:r>
              <a:rPr sz="1200" spc="25" dirty="0">
                <a:latin typeface="Cambria"/>
                <a:cs typeface="Cambria"/>
              </a:rPr>
              <a:t> </a:t>
            </a:r>
            <a:r>
              <a:rPr lang="en-US" sz="1200" spc="25" dirty="0" smtClean="0">
                <a:latin typeface="Cambria"/>
                <a:cs typeface="Cambria"/>
              </a:rPr>
              <a:t>  </a:t>
            </a:r>
            <a:r>
              <a:rPr sz="1200" spc="50" dirty="0" smtClean="0">
                <a:latin typeface="Cambria"/>
                <a:cs typeface="Cambria"/>
              </a:rPr>
              <a:t>Status</a:t>
            </a:r>
            <a:endParaRPr sz="1200" dirty="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23460" y="5035550"/>
            <a:ext cx="16078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1242060" algn="l"/>
              </a:tabLst>
            </a:pPr>
            <a:r>
              <a:rPr sz="1200" spc="65" dirty="0" err="1" smtClean="0">
                <a:latin typeface="Cambria"/>
                <a:cs typeface="Cambria"/>
              </a:rPr>
              <a:t>pekerjaan</a:t>
            </a:r>
            <a:r>
              <a:rPr sz="1200" spc="65" dirty="0" smtClean="0">
                <a:latin typeface="Cambria"/>
                <a:cs typeface="Cambria"/>
              </a:rPr>
              <a:t>	</a:t>
            </a:r>
            <a:r>
              <a:rPr sz="1200" spc="75" dirty="0" smtClean="0">
                <a:latin typeface="Cambria"/>
                <a:cs typeface="Cambria"/>
              </a:rPr>
              <a:t>yang</a:t>
            </a:r>
            <a:endParaRPr sz="1200" dirty="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80210" y="5216525"/>
            <a:ext cx="4754245" cy="57023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algn="just">
              <a:lnSpc>
                <a:spcPts val="1430"/>
              </a:lnSpc>
              <a:spcBef>
                <a:spcPts val="155"/>
              </a:spcBef>
            </a:pPr>
            <a:r>
              <a:rPr sz="1200" spc="65" dirty="0">
                <a:latin typeface="Cambria"/>
                <a:cs typeface="Cambria"/>
              </a:rPr>
              <a:t>memiliki </a:t>
            </a:r>
            <a:r>
              <a:rPr sz="1200" spc="50" dirty="0">
                <a:latin typeface="Cambria"/>
                <a:cs typeface="Cambria"/>
              </a:rPr>
              <a:t>persentase </a:t>
            </a:r>
            <a:r>
              <a:rPr sz="1200" spc="75" dirty="0">
                <a:latin typeface="Cambria"/>
                <a:cs typeface="Cambria"/>
              </a:rPr>
              <a:t>pemberian </a:t>
            </a:r>
            <a:r>
              <a:rPr sz="1200" spc="60" dirty="0">
                <a:latin typeface="Cambria"/>
                <a:cs typeface="Cambria"/>
              </a:rPr>
              <a:t>ASI </a:t>
            </a:r>
            <a:r>
              <a:rPr sz="1200" spc="75" dirty="0">
                <a:latin typeface="Cambria"/>
                <a:cs typeface="Cambria"/>
              </a:rPr>
              <a:t>kurang </a:t>
            </a:r>
            <a:r>
              <a:rPr sz="1200" spc="65" dirty="0">
                <a:latin typeface="Cambria"/>
                <a:cs typeface="Cambria"/>
              </a:rPr>
              <a:t>dari </a:t>
            </a:r>
            <a:r>
              <a:rPr sz="1200" spc="0" dirty="0">
                <a:latin typeface="Cambria"/>
                <a:cs typeface="Cambria"/>
              </a:rPr>
              <a:t>2 </a:t>
            </a:r>
            <a:r>
              <a:rPr sz="1200" spc="75" dirty="0">
                <a:latin typeface="Cambria"/>
                <a:cs typeface="Cambria"/>
              </a:rPr>
              <a:t>tahun </a:t>
            </a:r>
            <a:r>
              <a:rPr sz="1200" spc="60" dirty="0">
                <a:latin typeface="Cambria"/>
                <a:cs typeface="Cambria"/>
              </a:rPr>
              <a:t>paling  </a:t>
            </a:r>
            <a:r>
              <a:rPr sz="1200" spc="55" dirty="0">
                <a:latin typeface="Cambria"/>
                <a:cs typeface="Cambria"/>
              </a:rPr>
              <a:t>besar </a:t>
            </a:r>
            <a:r>
              <a:rPr sz="1200" spc="75" dirty="0">
                <a:latin typeface="Cambria"/>
                <a:cs typeface="Cambria"/>
              </a:rPr>
              <a:t>adalah </a:t>
            </a:r>
            <a:r>
              <a:rPr sz="1200" spc="65" dirty="0">
                <a:latin typeface="Cambria"/>
                <a:cs typeface="Cambria"/>
              </a:rPr>
              <a:t>pegawai </a:t>
            </a:r>
            <a:r>
              <a:rPr sz="1200" spc="50" dirty="0">
                <a:latin typeface="Cambria"/>
                <a:cs typeface="Cambria"/>
              </a:rPr>
              <a:t>swasta</a:t>
            </a:r>
            <a:r>
              <a:rPr sz="1200" spc="-35" dirty="0">
                <a:latin typeface="Cambria"/>
                <a:cs typeface="Cambria"/>
              </a:rPr>
              <a:t> </a:t>
            </a:r>
            <a:r>
              <a:rPr sz="1200" spc="0" dirty="0">
                <a:latin typeface="Cambria"/>
                <a:cs typeface="Cambria"/>
              </a:rPr>
              <a:t>(46%).</a:t>
            </a:r>
            <a:endParaRPr sz="1200" dirty="0">
              <a:latin typeface="Cambria"/>
              <a:cs typeface="Cambria"/>
            </a:endParaRPr>
          </a:p>
          <a:p>
            <a:pPr marL="12700">
              <a:lnSpc>
                <a:spcPts val="1380"/>
              </a:lnSpc>
            </a:pPr>
            <a:r>
              <a:rPr sz="1200" spc="75" dirty="0">
                <a:latin typeface="Cambria"/>
                <a:cs typeface="Cambria"/>
              </a:rPr>
              <a:t>Ibu yang </a:t>
            </a:r>
            <a:r>
              <a:rPr sz="1200" spc="65" dirty="0">
                <a:latin typeface="Cambria"/>
                <a:cs typeface="Cambria"/>
              </a:rPr>
              <a:t>memiliki </a:t>
            </a:r>
            <a:r>
              <a:rPr sz="1200" spc="40" dirty="0">
                <a:latin typeface="Cambria"/>
                <a:cs typeface="Cambria"/>
              </a:rPr>
              <a:t>status </a:t>
            </a:r>
            <a:r>
              <a:rPr sz="1200" spc="65" dirty="0">
                <a:latin typeface="Cambria"/>
                <a:cs typeface="Cambria"/>
              </a:rPr>
              <a:t>pekerjaan </a:t>
            </a:r>
            <a:r>
              <a:rPr sz="1200" spc="55" dirty="0">
                <a:latin typeface="Cambria"/>
                <a:cs typeface="Cambria"/>
              </a:rPr>
              <a:t>sebagai</a:t>
            </a:r>
            <a:r>
              <a:rPr sz="1200" spc="180" dirty="0">
                <a:latin typeface="Cambria"/>
                <a:cs typeface="Cambria"/>
              </a:rPr>
              <a:t> </a:t>
            </a:r>
            <a:r>
              <a:rPr sz="1200" spc="75" dirty="0">
                <a:latin typeface="Cambria"/>
                <a:cs typeface="Cambria"/>
              </a:rPr>
              <a:t>wirausaha </a:t>
            </a:r>
            <a:r>
              <a:rPr sz="1200" spc="65" dirty="0">
                <a:latin typeface="Cambria"/>
                <a:cs typeface="Cambria"/>
              </a:rPr>
              <a:t>memiliki</a:t>
            </a:r>
            <a:endParaRPr sz="1200" dirty="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67105" y="5761723"/>
            <a:ext cx="4755515" cy="558486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algn="just">
              <a:lnSpc>
                <a:spcPts val="1430"/>
              </a:lnSpc>
              <a:spcBef>
                <a:spcPts val="155"/>
              </a:spcBef>
            </a:pPr>
            <a:r>
              <a:rPr lang="id-ID" sz="1200" spc="80" dirty="0">
                <a:latin typeface="Cambria"/>
                <a:cs typeface="Cambria"/>
              </a:rPr>
              <a:t>kemungkinan </a:t>
            </a:r>
            <a:r>
              <a:rPr lang="id-ID" sz="1200" spc="60" dirty="0">
                <a:latin typeface="Cambria"/>
                <a:cs typeface="Cambria"/>
              </a:rPr>
              <a:t>lebih </a:t>
            </a:r>
            <a:r>
              <a:rPr lang="id-ID" sz="1200" spc="55" dirty="0">
                <a:latin typeface="Cambria"/>
                <a:cs typeface="Cambria"/>
              </a:rPr>
              <a:t>besar </a:t>
            </a:r>
            <a:r>
              <a:rPr lang="id-ID" sz="1200" spc="10" dirty="0">
                <a:latin typeface="Cambria"/>
                <a:cs typeface="Cambria"/>
              </a:rPr>
              <a:t>1,85 </a:t>
            </a:r>
            <a:r>
              <a:rPr lang="id-ID" sz="1200" spc="55" dirty="0">
                <a:latin typeface="Cambria"/>
                <a:cs typeface="Cambria"/>
              </a:rPr>
              <a:t>kali </a:t>
            </a:r>
            <a:r>
              <a:rPr lang="id-ID" sz="1200" spc="75" dirty="0">
                <a:latin typeface="Cambria"/>
                <a:cs typeface="Cambria"/>
              </a:rPr>
              <a:t>untuk </a:t>
            </a:r>
            <a:r>
              <a:rPr lang="id-ID" sz="1200" spc="80" dirty="0">
                <a:latin typeface="Cambria"/>
                <a:cs typeface="Cambria"/>
              </a:rPr>
              <a:t>memberikan</a:t>
            </a:r>
            <a:r>
              <a:rPr lang="id-ID" sz="1200" spc="204" dirty="0">
                <a:latin typeface="Cambria"/>
                <a:cs typeface="Cambria"/>
              </a:rPr>
              <a:t> </a:t>
            </a:r>
            <a:r>
              <a:rPr lang="id-ID" sz="1200" spc="60" dirty="0" smtClean="0">
                <a:latin typeface="Cambria"/>
                <a:cs typeface="Cambria"/>
              </a:rPr>
              <a:t>ASI</a:t>
            </a:r>
            <a:r>
              <a:rPr lang="en-US" sz="1200" spc="60" dirty="0" smtClean="0">
                <a:latin typeface="Cambria"/>
                <a:cs typeface="Cambria"/>
              </a:rPr>
              <a:t> </a:t>
            </a:r>
            <a:r>
              <a:rPr sz="1200" spc="65" dirty="0" err="1" smtClean="0">
                <a:latin typeface="Cambria"/>
                <a:cs typeface="Cambria"/>
              </a:rPr>
              <a:t>selama</a:t>
            </a:r>
            <a:r>
              <a:rPr sz="1200" spc="65" dirty="0" smtClean="0">
                <a:latin typeface="Cambria"/>
                <a:cs typeface="Cambria"/>
              </a:rPr>
              <a:t> </a:t>
            </a:r>
            <a:r>
              <a:rPr sz="1200" spc="0" dirty="0">
                <a:latin typeface="Cambria"/>
                <a:cs typeface="Cambria"/>
              </a:rPr>
              <a:t>2</a:t>
            </a:r>
            <a:r>
              <a:rPr sz="1200" spc="265" dirty="0">
                <a:latin typeface="Cambria"/>
                <a:cs typeface="Cambria"/>
              </a:rPr>
              <a:t> </a:t>
            </a:r>
            <a:r>
              <a:rPr sz="1200" spc="75" dirty="0">
                <a:latin typeface="Cambria"/>
                <a:cs typeface="Cambria"/>
              </a:rPr>
              <a:t>tahun dibandingkan dengan ibu </a:t>
            </a:r>
            <a:r>
              <a:rPr sz="1200" spc="60" dirty="0" err="1">
                <a:latin typeface="Cambria"/>
                <a:cs typeface="Cambria"/>
              </a:rPr>
              <a:t>bekerja</a:t>
            </a:r>
            <a:r>
              <a:rPr sz="1200" spc="60" dirty="0">
                <a:latin typeface="Cambria"/>
                <a:cs typeface="Cambria"/>
              </a:rPr>
              <a:t> </a:t>
            </a:r>
            <a:r>
              <a:rPr sz="1200" spc="55" dirty="0" err="1" smtClean="0">
                <a:latin typeface="Cambria"/>
                <a:cs typeface="Cambria"/>
              </a:rPr>
              <a:t>sebagai</a:t>
            </a:r>
            <a:r>
              <a:rPr lang="en-US" sz="1200" spc="55" dirty="0" smtClean="0">
                <a:latin typeface="Cambria"/>
                <a:cs typeface="Cambria"/>
              </a:rPr>
              <a:t> </a:t>
            </a:r>
            <a:r>
              <a:rPr sz="1200" spc="65" dirty="0" err="1" smtClean="0">
                <a:latin typeface="Cambria"/>
                <a:cs typeface="Cambria"/>
              </a:rPr>
              <a:t>pegawai</a:t>
            </a:r>
            <a:r>
              <a:rPr sz="1200" spc="35" dirty="0" smtClean="0">
                <a:latin typeface="Cambria"/>
                <a:cs typeface="Cambria"/>
              </a:rPr>
              <a:t> </a:t>
            </a:r>
            <a:r>
              <a:rPr sz="1200" spc="55" dirty="0">
                <a:latin typeface="Cambria"/>
                <a:cs typeface="Cambria"/>
              </a:rPr>
              <a:t>swasta.</a:t>
            </a:r>
            <a:endParaRPr sz="1200" dirty="0">
              <a:latin typeface="Cambria"/>
              <a:cs typeface="Cambr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191125" y="6510337"/>
            <a:ext cx="4733925" cy="0"/>
          </a:xfrm>
          <a:custGeom>
            <a:avLst/>
            <a:gdLst/>
            <a:ahLst/>
            <a:cxnLst/>
            <a:rect l="l" t="t" r="r" b="b"/>
            <a:pathLst>
              <a:path w="4733925">
                <a:moveTo>
                  <a:pt x="0" y="0"/>
                </a:moveTo>
                <a:lnTo>
                  <a:pt x="473392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91125" y="9301162"/>
            <a:ext cx="4733925" cy="0"/>
          </a:xfrm>
          <a:custGeom>
            <a:avLst/>
            <a:gdLst/>
            <a:ahLst/>
            <a:cxnLst/>
            <a:rect l="l" t="t" r="r" b="b"/>
            <a:pathLst>
              <a:path w="4733925">
                <a:moveTo>
                  <a:pt x="0" y="0"/>
                </a:moveTo>
                <a:lnTo>
                  <a:pt x="473392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95887" y="6505575"/>
            <a:ext cx="0" cy="2800350"/>
          </a:xfrm>
          <a:custGeom>
            <a:avLst/>
            <a:gdLst/>
            <a:ahLst/>
            <a:cxnLst/>
            <a:rect l="l" t="t" r="r" b="b"/>
            <a:pathLst>
              <a:path h="2800350">
                <a:moveTo>
                  <a:pt x="0" y="0"/>
                </a:moveTo>
                <a:lnTo>
                  <a:pt x="0" y="28003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20287" y="6505575"/>
            <a:ext cx="0" cy="2800350"/>
          </a:xfrm>
          <a:custGeom>
            <a:avLst/>
            <a:gdLst/>
            <a:ahLst/>
            <a:cxnLst/>
            <a:rect l="l" t="t" r="r" b="b"/>
            <a:pathLst>
              <a:path h="2800350">
                <a:moveTo>
                  <a:pt x="0" y="0"/>
                </a:moveTo>
                <a:lnTo>
                  <a:pt x="0" y="28003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0190360" y="2540000"/>
            <a:ext cx="4759325" cy="41703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5" dirty="0">
                <a:solidFill>
                  <a:srgbClr val="783E04"/>
                </a:solidFill>
                <a:latin typeface="Baskerville Old Face" panose="02020602080505020303" pitchFamily="18" charset="0"/>
                <a:cs typeface="Cambria"/>
              </a:rPr>
              <a:t>IMPLIKASI</a:t>
            </a:r>
            <a:r>
              <a:rPr sz="1800" spc="60" dirty="0">
                <a:solidFill>
                  <a:srgbClr val="783E04"/>
                </a:solidFill>
                <a:latin typeface="Baskerville Old Face" panose="02020602080505020303" pitchFamily="18" charset="0"/>
                <a:cs typeface="Cambria"/>
              </a:rPr>
              <a:t> </a:t>
            </a:r>
            <a:r>
              <a:rPr sz="1800" spc="80" dirty="0">
                <a:solidFill>
                  <a:srgbClr val="783E04"/>
                </a:solidFill>
                <a:latin typeface="Baskerville Old Face" panose="02020602080505020303" pitchFamily="18" charset="0"/>
                <a:cs typeface="Cambria"/>
              </a:rPr>
              <a:t>PRAKTIS</a:t>
            </a:r>
            <a:endParaRPr sz="1800" dirty="0">
              <a:latin typeface="Baskerville Old Face" panose="02020602080505020303" pitchFamily="18" charset="0"/>
              <a:cs typeface="Cambria"/>
            </a:endParaRPr>
          </a:p>
          <a:p>
            <a:pPr marL="12700" algn="just">
              <a:lnSpc>
                <a:spcPct val="100000"/>
              </a:lnSpc>
              <a:spcBef>
                <a:spcPts val="740"/>
              </a:spcBef>
            </a:pPr>
            <a:r>
              <a:rPr sz="1200" spc="60" dirty="0">
                <a:latin typeface="Cambria"/>
                <a:cs typeface="Cambria"/>
              </a:rPr>
              <a:t>Pegawai </a:t>
            </a:r>
            <a:r>
              <a:rPr sz="1200" spc="50" dirty="0">
                <a:latin typeface="Cambria"/>
                <a:cs typeface="Cambria"/>
              </a:rPr>
              <a:t>swasta </a:t>
            </a:r>
            <a:r>
              <a:rPr sz="1200" spc="80" dirty="0">
                <a:latin typeface="Cambria"/>
                <a:cs typeface="Cambria"/>
              </a:rPr>
              <a:t>dan </a:t>
            </a:r>
            <a:r>
              <a:rPr sz="1200" spc="65" dirty="0">
                <a:latin typeface="Cambria"/>
                <a:cs typeface="Cambria"/>
              </a:rPr>
              <a:t>pegawai pemerintah </a:t>
            </a:r>
            <a:r>
              <a:rPr sz="1200" spc="65" dirty="0" err="1">
                <a:latin typeface="Cambria"/>
                <a:cs typeface="Cambria"/>
              </a:rPr>
              <a:t>memiliki</a:t>
            </a:r>
            <a:r>
              <a:rPr sz="1200" spc="65" dirty="0">
                <a:latin typeface="Cambria"/>
                <a:cs typeface="Cambria"/>
              </a:rPr>
              <a:t> </a:t>
            </a:r>
            <a:r>
              <a:rPr sz="1200" spc="50" dirty="0" err="1" smtClean="0">
                <a:latin typeface="Cambria"/>
                <a:cs typeface="Cambria"/>
              </a:rPr>
              <a:t>persentase</a:t>
            </a:r>
            <a:r>
              <a:rPr lang="en-US" sz="1200" spc="50" dirty="0" smtClean="0">
                <a:latin typeface="Cambria"/>
                <a:cs typeface="Cambria"/>
              </a:rPr>
              <a:t> </a:t>
            </a:r>
            <a:r>
              <a:rPr sz="1200" spc="75" dirty="0" err="1" smtClean="0">
                <a:latin typeface="Cambria"/>
                <a:cs typeface="Cambria"/>
              </a:rPr>
              <a:t>pemberian</a:t>
            </a:r>
            <a:r>
              <a:rPr sz="1200" spc="75" dirty="0" smtClean="0">
                <a:latin typeface="Cambria"/>
                <a:cs typeface="Cambria"/>
              </a:rPr>
              <a:t> </a:t>
            </a:r>
            <a:r>
              <a:rPr sz="1200" spc="60" dirty="0">
                <a:latin typeface="Cambria"/>
                <a:cs typeface="Cambria"/>
              </a:rPr>
              <a:t>ASI </a:t>
            </a:r>
            <a:r>
              <a:rPr sz="1200" spc="75" dirty="0">
                <a:latin typeface="Cambria"/>
                <a:cs typeface="Cambria"/>
              </a:rPr>
              <a:t>kurang </a:t>
            </a:r>
            <a:r>
              <a:rPr sz="1200" spc="65" dirty="0">
                <a:latin typeface="Cambria"/>
                <a:cs typeface="Cambria"/>
              </a:rPr>
              <a:t>dari </a:t>
            </a:r>
            <a:r>
              <a:rPr sz="1200" spc="0" dirty="0">
                <a:latin typeface="Cambria"/>
                <a:cs typeface="Cambria"/>
              </a:rPr>
              <a:t>2 </a:t>
            </a:r>
            <a:r>
              <a:rPr sz="1200" spc="75" dirty="0">
                <a:latin typeface="Cambria"/>
                <a:cs typeface="Cambria"/>
              </a:rPr>
              <a:t>tahun yang </a:t>
            </a:r>
            <a:r>
              <a:rPr sz="1200" spc="50" dirty="0">
                <a:latin typeface="Cambria"/>
                <a:cs typeface="Cambria"/>
              </a:rPr>
              <a:t>tinggi, sesuai </a:t>
            </a:r>
            <a:r>
              <a:rPr sz="1200" spc="75" dirty="0">
                <a:latin typeface="Cambria"/>
                <a:cs typeface="Cambria"/>
              </a:rPr>
              <a:t>dengan  </a:t>
            </a:r>
            <a:r>
              <a:rPr sz="1200" spc="55" dirty="0">
                <a:latin typeface="Cambria"/>
                <a:cs typeface="Cambria"/>
              </a:rPr>
              <a:t>hasil penelitian Cooklin </a:t>
            </a:r>
            <a:r>
              <a:rPr sz="1200" i="1" spc="75" dirty="0">
                <a:latin typeface="Book Antiqua"/>
                <a:cs typeface="Book Antiqua"/>
              </a:rPr>
              <a:t>et </a:t>
            </a:r>
            <a:r>
              <a:rPr sz="1200" i="1" spc="90" dirty="0">
                <a:latin typeface="Book Antiqua"/>
                <a:cs typeface="Book Antiqua"/>
              </a:rPr>
              <a:t>al</a:t>
            </a:r>
            <a:r>
              <a:rPr sz="1200" spc="90" dirty="0">
                <a:latin typeface="Cambria"/>
                <a:cs typeface="Cambria"/>
              </a:rPr>
              <a:t>. </a:t>
            </a:r>
            <a:r>
              <a:rPr sz="1200" spc="-10" dirty="0">
                <a:latin typeface="Cambria"/>
                <a:cs typeface="Cambria"/>
              </a:rPr>
              <a:t>(2008) </a:t>
            </a:r>
            <a:r>
              <a:rPr sz="1200" spc="75" dirty="0">
                <a:latin typeface="Cambria"/>
                <a:cs typeface="Cambria"/>
              </a:rPr>
              <a:t>yang </a:t>
            </a:r>
            <a:r>
              <a:rPr sz="1200" spc="80" dirty="0">
                <a:latin typeface="Cambria"/>
                <a:cs typeface="Cambria"/>
              </a:rPr>
              <a:t>menunjukkan </a:t>
            </a:r>
            <a:r>
              <a:rPr sz="1200" spc="85" dirty="0">
                <a:latin typeface="Cambria"/>
                <a:cs typeface="Cambria"/>
              </a:rPr>
              <a:t>bahwa  </a:t>
            </a:r>
            <a:r>
              <a:rPr sz="1200" spc="75" dirty="0">
                <a:latin typeface="Cambria"/>
                <a:cs typeface="Cambria"/>
              </a:rPr>
              <a:t>ibu yang </a:t>
            </a:r>
            <a:r>
              <a:rPr sz="1200" spc="60" dirty="0">
                <a:latin typeface="Cambria"/>
                <a:cs typeface="Cambria"/>
              </a:rPr>
              <a:t>bekerja </a:t>
            </a:r>
            <a:r>
              <a:rPr sz="1200" i="1" spc="50" dirty="0">
                <a:latin typeface="Book Antiqua"/>
                <a:cs typeface="Book Antiqua"/>
              </a:rPr>
              <a:t>full-time </a:t>
            </a:r>
            <a:r>
              <a:rPr sz="1200" spc="65" dirty="0">
                <a:latin typeface="Cambria"/>
                <a:cs typeface="Cambria"/>
              </a:rPr>
              <a:t>memiliki </a:t>
            </a:r>
            <a:r>
              <a:rPr sz="1200" spc="80" dirty="0">
                <a:latin typeface="Cambria"/>
                <a:cs typeface="Cambria"/>
              </a:rPr>
              <a:t>kemungkinan </a:t>
            </a:r>
            <a:r>
              <a:rPr sz="1200" spc="75" dirty="0">
                <a:latin typeface="Cambria"/>
                <a:cs typeface="Cambria"/>
              </a:rPr>
              <a:t>yang </a:t>
            </a:r>
            <a:r>
              <a:rPr sz="1200" spc="60" dirty="0">
                <a:latin typeface="Cambria"/>
                <a:cs typeface="Cambria"/>
              </a:rPr>
              <a:t>lebih  </a:t>
            </a:r>
            <a:r>
              <a:rPr sz="1200" spc="50" dirty="0">
                <a:latin typeface="Cambria"/>
                <a:cs typeface="Cambria"/>
              </a:rPr>
              <a:t>kecil </a:t>
            </a:r>
            <a:r>
              <a:rPr sz="1200" spc="75" dirty="0">
                <a:latin typeface="Cambria"/>
                <a:cs typeface="Cambria"/>
              </a:rPr>
              <a:t>untuk </a:t>
            </a:r>
            <a:r>
              <a:rPr sz="1200" spc="80" dirty="0">
                <a:latin typeface="Cambria"/>
                <a:cs typeface="Cambria"/>
              </a:rPr>
              <a:t>memberikan </a:t>
            </a:r>
            <a:r>
              <a:rPr sz="1200" spc="75" dirty="0">
                <a:latin typeface="Cambria"/>
                <a:cs typeface="Cambria"/>
              </a:rPr>
              <a:t>ASI. </a:t>
            </a:r>
            <a:r>
              <a:rPr sz="1200" spc="55" dirty="0">
                <a:latin typeface="Cambria"/>
                <a:cs typeface="Cambria"/>
              </a:rPr>
              <a:t>Bagi </a:t>
            </a:r>
            <a:r>
              <a:rPr sz="1200" spc="75" dirty="0">
                <a:latin typeface="Cambria"/>
                <a:cs typeface="Cambria"/>
              </a:rPr>
              <a:t>ibu </a:t>
            </a:r>
            <a:r>
              <a:rPr sz="1200" spc="55" dirty="0">
                <a:latin typeface="Cambria"/>
                <a:cs typeface="Cambria"/>
              </a:rPr>
              <a:t>bekerja, </a:t>
            </a:r>
            <a:r>
              <a:rPr sz="1200" spc="40" dirty="0">
                <a:latin typeface="Cambria"/>
                <a:cs typeface="Cambria"/>
              </a:rPr>
              <a:t>strategi </a:t>
            </a:r>
            <a:r>
              <a:rPr sz="1200" spc="75" dirty="0">
                <a:latin typeface="Cambria"/>
                <a:cs typeface="Cambria"/>
              </a:rPr>
              <a:t>yang  </a:t>
            </a:r>
            <a:r>
              <a:rPr sz="1200" spc="60" dirty="0">
                <a:latin typeface="Cambria"/>
                <a:cs typeface="Cambria"/>
              </a:rPr>
              <a:t>dapat </a:t>
            </a:r>
            <a:r>
              <a:rPr sz="1200" spc="75" dirty="0">
                <a:latin typeface="Cambria"/>
                <a:cs typeface="Cambria"/>
              </a:rPr>
              <a:t>dilakukan untuk </a:t>
            </a:r>
            <a:r>
              <a:rPr sz="1200" spc="40" dirty="0">
                <a:latin typeface="Cambria"/>
                <a:cs typeface="Cambria"/>
              </a:rPr>
              <a:t>tetap </a:t>
            </a:r>
            <a:r>
              <a:rPr sz="1200" spc="60" dirty="0">
                <a:latin typeface="Cambria"/>
                <a:cs typeface="Cambria"/>
              </a:rPr>
              <a:t>dapat </a:t>
            </a:r>
            <a:r>
              <a:rPr sz="1200" spc="80" dirty="0">
                <a:latin typeface="Cambria"/>
                <a:cs typeface="Cambria"/>
              </a:rPr>
              <a:t>memberikan </a:t>
            </a:r>
            <a:r>
              <a:rPr sz="1200" spc="60" dirty="0">
                <a:latin typeface="Cambria"/>
                <a:cs typeface="Cambria"/>
              </a:rPr>
              <a:t>ASI </a:t>
            </a:r>
            <a:r>
              <a:rPr sz="1200" spc="75" dirty="0">
                <a:latin typeface="Cambria"/>
                <a:cs typeface="Cambria"/>
              </a:rPr>
              <a:t>adalah  dengan menyusui </a:t>
            </a:r>
            <a:r>
              <a:rPr sz="1200" spc="65" dirty="0">
                <a:latin typeface="Cambria"/>
                <a:cs typeface="Cambria"/>
              </a:rPr>
              <a:t>langsung </a:t>
            </a:r>
            <a:r>
              <a:rPr sz="1200" spc="75" dirty="0">
                <a:latin typeface="Cambria"/>
                <a:cs typeface="Cambria"/>
              </a:rPr>
              <a:t>pada </a:t>
            </a:r>
            <a:r>
              <a:rPr sz="1200" spc="65" dirty="0">
                <a:latin typeface="Cambria"/>
                <a:cs typeface="Cambria"/>
              </a:rPr>
              <a:t>bayi atau </a:t>
            </a:r>
            <a:r>
              <a:rPr sz="1200" spc="75" dirty="0">
                <a:latin typeface="Cambria"/>
                <a:cs typeface="Cambria"/>
              </a:rPr>
              <a:t>dengan </a:t>
            </a:r>
            <a:r>
              <a:rPr sz="1200" spc="90" dirty="0">
                <a:latin typeface="Cambria"/>
                <a:cs typeface="Cambria"/>
              </a:rPr>
              <a:t>memompa  </a:t>
            </a:r>
            <a:r>
              <a:rPr sz="1200" spc="60" dirty="0">
                <a:latin typeface="Cambria"/>
                <a:cs typeface="Cambria"/>
              </a:rPr>
              <a:t>ASI </a:t>
            </a:r>
            <a:r>
              <a:rPr sz="1200" spc="65" dirty="0">
                <a:latin typeface="Cambria"/>
                <a:cs typeface="Cambria"/>
              </a:rPr>
              <a:t>selama </a:t>
            </a:r>
            <a:r>
              <a:rPr sz="1200" spc="80" dirty="0">
                <a:latin typeface="Cambria"/>
                <a:cs typeface="Cambria"/>
              </a:rPr>
              <a:t>jam </a:t>
            </a:r>
            <a:r>
              <a:rPr sz="1200" spc="60" dirty="0">
                <a:latin typeface="Cambria"/>
                <a:cs typeface="Cambria"/>
              </a:rPr>
              <a:t>kerja (Murtagh </a:t>
            </a:r>
            <a:r>
              <a:rPr sz="1200" spc="80" dirty="0">
                <a:latin typeface="Cambria"/>
                <a:cs typeface="Cambria"/>
              </a:rPr>
              <a:t>and </a:t>
            </a:r>
            <a:r>
              <a:rPr sz="1200" spc="65" dirty="0">
                <a:latin typeface="Cambria"/>
                <a:cs typeface="Cambria"/>
              </a:rPr>
              <a:t>Moulton, </a:t>
            </a:r>
            <a:r>
              <a:rPr sz="1200" spc="5" dirty="0">
                <a:latin typeface="Cambria"/>
                <a:cs typeface="Cambria"/>
              </a:rPr>
              <a:t>2011). </a:t>
            </a:r>
            <a:r>
              <a:rPr sz="1200" spc="90" dirty="0">
                <a:latin typeface="Cambria"/>
                <a:cs typeface="Cambria"/>
              </a:rPr>
              <a:t>Jam </a:t>
            </a:r>
            <a:r>
              <a:rPr sz="1200" spc="60" dirty="0">
                <a:latin typeface="Cambria"/>
                <a:cs typeface="Cambria"/>
              </a:rPr>
              <a:t>kerja  </a:t>
            </a:r>
            <a:r>
              <a:rPr sz="1200" spc="75" dirty="0">
                <a:latin typeface="Cambria"/>
                <a:cs typeface="Cambria"/>
              </a:rPr>
              <a:t>yang </a:t>
            </a:r>
            <a:r>
              <a:rPr sz="1200" spc="50" dirty="0">
                <a:latin typeface="Cambria"/>
                <a:cs typeface="Cambria"/>
              </a:rPr>
              <a:t>terikat </a:t>
            </a:r>
            <a:r>
              <a:rPr sz="1200" spc="80" dirty="0">
                <a:latin typeface="Cambria"/>
                <a:cs typeface="Cambria"/>
              </a:rPr>
              <a:t>dan </a:t>
            </a:r>
            <a:r>
              <a:rPr sz="1200" spc="75" dirty="0">
                <a:latin typeface="Cambria"/>
                <a:cs typeface="Cambria"/>
              </a:rPr>
              <a:t>kurang </a:t>
            </a:r>
            <a:r>
              <a:rPr sz="1200" spc="50" dirty="0">
                <a:latin typeface="Cambria"/>
                <a:cs typeface="Cambria"/>
              </a:rPr>
              <a:t>fleksibel serta </a:t>
            </a:r>
            <a:r>
              <a:rPr sz="1200" spc="55" dirty="0">
                <a:latin typeface="Cambria"/>
                <a:cs typeface="Cambria"/>
              </a:rPr>
              <a:t>tidak </a:t>
            </a:r>
            <a:r>
              <a:rPr sz="1200" spc="75" dirty="0">
                <a:latin typeface="Cambria"/>
                <a:cs typeface="Cambria"/>
              </a:rPr>
              <a:t>ada </a:t>
            </a:r>
            <a:r>
              <a:rPr sz="1200" spc="80" dirty="0">
                <a:latin typeface="Cambria"/>
                <a:cs typeface="Cambria"/>
              </a:rPr>
              <a:t>dukungan </a:t>
            </a:r>
            <a:r>
              <a:rPr sz="1200" spc="65" dirty="0">
                <a:latin typeface="Cambria"/>
                <a:cs typeface="Cambria"/>
              </a:rPr>
              <a:t>dari  </a:t>
            </a:r>
            <a:r>
              <a:rPr sz="1200" spc="50" dirty="0">
                <a:latin typeface="Cambria"/>
                <a:cs typeface="Cambria"/>
              </a:rPr>
              <a:t>instansi</a:t>
            </a:r>
            <a:r>
              <a:rPr sz="1200" spc="365" dirty="0">
                <a:latin typeface="Cambria"/>
                <a:cs typeface="Cambria"/>
              </a:rPr>
              <a:t> </a:t>
            </a:r>
            <a:r>
              <a:rPr sz="1200" spc="55" dirty="0">
                <a:latin typeface="Cambria"/>
                <a:cs typeface="Cambria"/>
              </a:rPr>
              <a:t>tempat </a:t>
            </a:r>
            <a:r>
              <a:rPr sz="1200" spc="75" dirty="0">
                <a:latin typeface="Cambria"/>
                <a:cs typeface="Cambria"/>
              </a:rPr>
              <a:t>ibu </a:t>
            </a:r>
            <a:r>
              <a:rPr sz="1200" spc="60" dirty="0">
                <a:latin typeface="Cambria"/>
                <a:cs typeface="Cambria"/>
              </a:rPr>
              <a:t>bekerja </a:t>
            </a:r>
            <a:r>
              <a:rPr sz="1200" spc="75" dirty="0">
                <a:latin typeface="Cambria"/>
                <a:cs typeface="Cambria"/>
              </a:rPr>
              <a:t>menjadi </a:t>
            </a:r>
            <a:r>
              <a:rPr sz="1200" spc="80" dirty="0">
                <a:latin typeface="Cambria"/>
                <a:cs typeface="Cambria"/>
              </a:rPr>
              <a:t>hambatan </a:t>
            </a:r>
            <a:r>
              <a:rPr sz="1200" spc="75" dirty="0">
                <a:latin typeface="Cambria"/>
                <a:cs typeface="Cambria"/>
              </a:rPr>
              <a:t>ibu untuk  </a:t>
            </a:r>
            <a:r>
              <a:rPr sz="1200" spc="80" dirty="0">
                <a:latin typeface="Cambria"/>
                <a:cs typeface="Cambria"/>
              </a:rPr>
              <a:t>memberikan </a:t>
            </a:r>
            <a:r>
              <a:rPr sz="1200" spc="75" dirty="0">
                <a:latin typeface="Cambria"/>
                <a:cs typeface="Cambria"/>
              </a:rPr>
              <a:t>ASI. </a:t>
            </a:r>
            <a:r>
              <a:rPr sz="1200" spc="80" dirty="0">
                <a:latin typeface="Cambria"/>
                <a:cs typeface="Cambria"/>
              </a:rPr>
              <a:t>Dukungan </a:t>
            </a:r>
            <a:r>
              <a:rPr sz="1200" spc="60" dirty="0">
                <a:latin typeface="Cambria"/>
                <a:cs typeface="Cambria"/>
              </a:rPr>
              <a:t>bagi </a:t>
            </a:r>
            <a:r>
              <a:rPr sz="1200" spc="75" dirty="0">
                <a:latin typeface="Cambria"/>
                <a:cs typeface="Cambria"/>
              </a:rPr>
              <a:t>ibu </a:t>
            </a:r>
            <a:r>
              <a:rPr sz="1200" spc="60" dirty="0">
                <a:latin typeface="Cambria"/>
                <a:cs typeface="Cambria"/>
              </a:rPr>
              <a:t>bekerja dapat </a:t>
            </a:r>
            <a:r>
              <a:rPr sz="1200" spc="65" dirty="0">
                <a:latin typeface="Cambria"/>
                <a:cs typeface="Cambria"/>
              </a:rPr>
              <a:t>diberikan  </a:t>
            </a:r>
            <a:r>
              <a:rPr sz="1200" spc="75" dirty="0">
                <a:latin typeface="Cambria"/>
                <a:cs typeface="Cambria"/>
              </a:rPr>
              <a:t>dengan menyediakan ruang </a:t>
            </a:r>
            <a:r>
              <a:rPr sz="1200" spc="50" dirty="0">
                <a:latin typeface="Cambria"/>
                <a:cs typeface="Cambria"/>
              </a:rPr>
              <a:t>laktasi </a:t>
            </a:r>
            <a:r>
              <a:rPr sz="1200" spc="65" dirty="0">
                <a:latin typeface="Cambria"/>
                <a:cs typeface="Cambria"/>
              </a:rPr>
              <a:t>atau </a:t>
            </a:r>
            <a:r>
              <a:rPr sz="1200" i="1" spc="100" dirty="0">
                <a:latin typeface="Book Antiqua"/>
                <a:cs typeface="Book Antiqua"/>
              </a:rPr>
              <a:t>daycare </a:t>
            </a:r>
            <a:r>
              <a:rPr sz="1200" spc="75" dirty="0">
                <a:latin typeface="Cambria"/>
                <a:cs typeface="Cambria"/>
              </a:rPr>
              <a:t>yang </a:t>
            </a:r>
            <a:r>
              <a:rPr sz="1200" spc="55" dirty="0">
                <a:latin typeface="Cambria"/>
                <a:cs typeface="Cambria"/>
              </a:rPr>
              <a:t>tidak </a:t>
            </a:r>
            <a:r>
              <a:rPr sz="1200" spc="75" dirty="0">
                <a:latin typeface="Cambria"/>
                <a:cs typeface="Cambria"/>
              </a:rPr>
              <a:t>jauh  </a:t>
            </a:r>
            <a:r>
              <a:rPr sz="1200" spc="65" dirty="0">
                <a:latin typeface="Cambria"/>
                <a:cs typeface="Cambria"/>
              </a:rPr>
              <a:t>dari </a:t>
            </a:r>
            <a:r>
              <a:rPr sz="1200" spc="55" dirty="0">
                <a:latin typeface="Cambria"/>
                <a:cs typeface="Cambria"/>
              </a:rPr>
              <a:t>tempat </a:t>
            </a:r>
            <a:r>
              <a:rPr sz="1200" spc="60" dirty="0">
                <a:latin typeface="Cambria"/>
                <a:cs typeface="Cambria"/>
              </a:rPr>
              <a:t>kerja </a:t>
            </a:r>
            <a:r>
              <a:rPr sz="1200" spc="75" dirty="0">
                <a:latin typeface="Cambria"/>
                <a:cs typeface="Cambria"/>
              </a:rPr>
              <a:t>ibu </a:t>
            </a:r>
            <a:r>
              <a:rPr sz="1200" spc="55" dirty="0">
                <a:latin typeface="Cambria"/>
                <a:cs typeface="Cambria"/>
              </a:rPr>
              <a:t>(Marinelli </a:t>
            </a:r>
            <a:r>
              <a:rPr sz="1200" i="1" spc="75" dirty="0">
                <a:latin typeface="Book Antiqua"/>
                <a:cs typeface="Book Antiqua"/>
              </a:rPr>
              <a:t>et </a:t>
            </a:r>
            <a:r>
              <a:rPr sz="1200" i="1" spc="65" dirty="0">
                <a:latin typeface="Book Antiqua"/>
                <a:cs typeface="Book Antiqua"/>
              </a:rPr>
              <a:t>al.</a:t>
            </a:r>
            <a:r>
              <a:rPr sz="1200" spc="65" dirty="0">
                <a:latin typeface="Cambria"/>
                <a:cs typeface="Cambria"/>
              </a:rPr>
              <a:t>, </a:t>
            </a:r>
            <a:r>
              <a:rPr sz="1200" spc="5" dirty="0">
                <a:latin typeface="Cambria"/>
                <a:cs typeface="Cambria"/>
              </a:rPr>
              <a:t>2013). </a:t>
            </a:r>
            <a:r>
              <a:rPr sz="1200" spc="75" dirty="0" err="1">
                <a:latin typeface="Cambria"/>
                <a:cs typeface="Cambria"/>
              </a:rPr>
              <a:t>Kebutuhan</a:t>
            </a:r>
            <a:r>
              <a:rPr sz="1200" spc="60" dirty="0">
                <a:latin typeface="Cambria"/>
                <a:cs typeface="Cambria"/>
              </a:rPr>
              <a:t> </a:t>
            </a:r>
            <a:r>
              <a:rPr sz="1200" spc="80" dirty="0" err="1" smtClean="0">
                <a:latin typeface="Cambria"/>
                <a:cs typeface="Cambria"/>
              </a:rPr>
              <a:t>akan</a:t>
            </a:r>
            <a:r>
              <a:rPr lang="en-US" sz="1200" spc="80" dirty="0" smtClean="0">
                <a:latin typeface="Cambria"/>
                <a:cs typeface="Cambria"/>
              </a:rPr>
              <a:t> </a:t>
            </a:r>
            <a:r>
              <a:rPr lang="en-US" sz="1200" spc="80" dirty="0" err="1" smtClean="0">
                <a:latin typeface="Cambria"/>
                <a:cs typeface="Cambria"/>
              </a:rPr>
              <a:t>tempat</a:t>
            </a:r>
            <a:r>
              <a:rPr lang="en-US" sz="1200" spc="80" dirty="0" smtClean="0">
                <a:latin typeface="Cambria"/>
                <a:cs typeface="Cambria"/>
              </a:rPr>
              <a:t> </a:t>
            </a:r>
            <a:r>
              <a:rPr lang="en-US" sz="1200" spc="80" dirty="0" err="1" smtClean="0">
                <a:latin typeface="Cambria"/>
                <a:cs typeface="Cambria"/>
              </a:rPr>
              <a:t>penitipan</a:t>
            </a:r>
            <a:r>
              <a:rPr lang="en-US" sz="1200" spc="80" dirty="0" smtClean="0">
                <a:latin typeface="Cambria"/>
                <a:cs typeface="Cambria"/>
              </a:rPr>
              <a:t> </a:t>
            </a:r>
            <a:r>
              <a:rPr lang="en-US" sz="1200" spc="80" dirty="0" err="1" smtClean="0">
                <a:latin typeface="Cambria"/>
                <a:cs typeface="Cambria"/>
              </a:rPr>
              <a:t>dan</a:t>
            </a:r>
            <a:r>
              <a:rPr lang="en-US" sz="1200" spc="80" dirty="0" smtClean="0">
                <a:latin typeface="Cambria"/>
                <a:cs typeface="Cambria"/>
              </a:rPr>
              <a:t> </a:t>
            </a:r>
            <a:r>
              <a:rPr lang="en-US" sz="1200" spc="80" dirty="0" err="1" smtClean="0">
                <a:latin typeface="Cambria"/>
                <a:cs typeface="Cambria"/>
              </a:rPr>
              <a:t>pendidikan</a:t>
            </a:r>
            <a:r>
              <a:rPr lang="en-US" sz="1200" spc="80" dirty="0" smtClean="0">
                <a:latin typeface="Cambria"/>
                <a:cs typeface="Cambria"/>
              </a:rPr>
              <a:t> </a:t>
            </a:r>
            <a:r>
              <a:rPr lang="en-US" sz="1200" spc="80" dirty="0" err="1" smtClean="0">
                <a:latin typeface="Cambria"/>
                <a:cs typeface="Cambria"/>
              </a:rPr>
              <a:t>anak</a:t>
            </a:r>
            <a:r>
              <a:rPr lang="en-US" sz="1200" spc="80" dirty="0" smtClean="0">
                <a:latin typeface="Cambria"/>
                <a:cs typeface="Cambria"/>
              </a:rPr>
              <a:t> </a:t>
            </a:r>
            <a:r>
              <a:rPr lang="en-US" sz="1200" spc="80" dirty="0" err="1" smtClean="0">
                <a:latin typeface="Cambria"/>
                <a:cs typeface="Cambria"/>
              </a:rPr>
              <a:t>usia</a:t>
            </a:r>
            <a:r>
              <a:rPr lang="en-US" sz="1200" spc="80" dirty="0" smtClean="0">
                <a:latin typeface="Cambria"/>
                <a:cs typeface="Cambria"/>
              </a:rPr>
              <a:t> </a:t>
            </a:r>
            <a:r>
              <a:rPr lang="nl-NL" sz="1200" spc="60" dirty="0" smtClean="0">
                <a:latin typeface="Cambria"/>
                <a:cs typeface="Cambria"/>
              </a:rPr>
              <a:t>dini </a:t>
            </a:r>
            <a:r>
              <a:rPr lang="nl-NL" sz="1200" spc="75" dirty="0" smtClean="0">
                <a:latin typeface="Cambria"/>
                <a:cs typeface="Cambria"/>
              </a:rPr>
              <a:t>yang </a:t>
            </a:r>
            <a:r>
              <a:rPr lang="id-ID" sz="1200" spc="55" dirty="0">
                <a:latin typeface="Cambria"/>
                <a:cs typeface="Cambria"/>
              </a:rPr>
              <a:t>berkualitas </a:t>
            </a:r>
            <a:r>
              <a:rPr lang="id-ID" sz="1200" spc="80" dirty="0">
                <a:latin typeface="Cambria"/>
                <a:cs typeface="Cambria"/>
              </a:rPr>
              <a:t>dan </a:t>
            </a:r>
            <a:r>
              <a:rPr lang="id-ID" sz="1200" spc="60" dirty="0">
                <a:latin typeface="Cambria"/>
                <a:cs typeface="Cambria"/>
              </a:rPr>
              <a:t>terjangkau perlu </a:t>
            </a:r>
            <a:r>
              <a:rPr lang="id-ID" sz="1200" spc="75" dirty="0">
                <a:latin typeface="Cambria"/>
                <a:cs typeface="Cambria"/>
              </a:rPr>
              <a:t>dikembangkan </a:t>
            </a:r>
            <a:r>
              <a:rPr lang="id-ID" sz="1200" spc="55" dirty="0">
                <a:latin typeface="Cambria"/>
                <a:cs typeface="Cambria"/>
              </a:rPr>
              <a:t>di</a:t>
            </a:r>
            <a:r>
              <a:rPr lang="id-ID" sz="1200" spc="-60" dirty="0">
                <a:latin typeface="Cambria"/>
                <a:cs typeface="Cambria"/>
              </a:rPr>
              <a:t> </a:t>
            </a:r>
            <a:r>
              <a:rPr lang="id-ID" sz="1200" spc="65" dirty="0">
                <a:latin typeface="Cambria"/>
                <a:cs typeface="Cambria"/>
              </a:rPr>
              <a:t>Indonesia.</a:t>
            </a:r>
            <a:endParaRPr lang="id-ID" sz="12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lang="id-ID" spc="114" dirty="0">
                <a:solidFill>
                  <a:srgbClr val="783E04"/>
                </a:solidFill>
                <a:latin typeface="Baskerville Old Face" panose="02020602080505020303" pitchFamily="18" charset="0"/>
                <a:cs typeface="Cambria"/>
              </a:rPr>
              <a:t>KESIMPULAN</a:t>
            </a:r>
            <a:endParaRPr lang="id-ID" dirty="0">
              <a:latin typeface="Baskerville Old Face" panose="02020602080505020303" pitchFamily="18" charset="0"/>
              <a:cs typeface="Cambria"/>
            </a:endParaRPr>
          </a:p>
          <a:p>
            <a:pPr marL="12700" marR="5080" algn="just">
              <a:lnSpc>
                <a:spcPts val="1430"/>
              </a:lnSpc>
              <a:spcBef>
                <a:spcPts val="1045"/>
              </a:spcBef>
            </a:pPr>
            <a:endParaRPr lang="nl-NL" sz="1200" dirty="0">
              <a:latin typeface="Cambria"/>
              <a:cs typeface="Cambria"/>
            </a:endParaRPr>
          </a:p>
          <a:p>
            <a:pPr marL="12700" marR="5080" algn="just">
              <a:lnSpc>
                <a:spcPts val="1430"/>
              </a:lnSpc>
              <a:spcBef>
                <a:spcPts val="1045"/>
              </a:spcBef>
            </a:pPr>
            <a:endParaRPr sz="1200" dirty="0">
              <a:latin typeface="Cambria"/>
              <a:cs typeface="Cambr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190360" y="5392420"/>
            <a:ext cx="4539615" cy="371897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endParaRPr sz="1800" dirty="0">
              <a:latin typeface="Baskerville Old Face" panose="02020602080505020303" pitchFamily="18" charset="0"/>
              <a:cs typeface="Cambr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190360" y="6178550"/>
            <a:ext cx="4756785" cy="3242041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7620" algn="just">
              <a:lnSpc>
                <a:spcPts val="1430"/>
              </a:lnSpc>
              <a:spcBef>
                <a:spcPts val="155"/>
              </a:spcBef>
            </a:pPr>
            <a:r>
              <a:rPr sz="1200" spc="75" dirty="0">
                <a:latin typeface="Cambria"/>
                <a:cs typeface="Cambria"/>
              </a:rPr>
              <a:t>Ibu </a:t>
            </a:r>
            <a:r>
              <a:rPr sz="1200" spc="65" dirty="0">
                <a:latin typeface="Cambria"/>
                <a:cs typeface="Cambria"/>
              </a:rPr>
              <a:t>pegawai </a:t>
            </a:r>
            <a:r>
              <a:rPr sz="1200" spc="50" dirty="0" err="1">
                <a:latin typeface="Cambria"/>
                <a:cs typeface="Cambria"/>
              </a:rPr>
              <a:t>swasta</a:t>
            </a:r>
            <a:r>
              <a:rPr sz="1200" spc="50" dirty="0">
                <a:latin typeface="Cambria"/>
                <a:cs typeface="Cambria"/>
              </a:rPr>
              <a:t> </a:t>
            </a:r>
            <a:r>
              <a:rPr sz="1200" spc="65" dirty="0" err="1" smtClean="0">
                <a:latin typeface="Cambria"/>
                <a:cs typeface="Cambria"/>
              </a:rPr>
              <a:t>memiliki</a:t>
            </a:r>
            <a:r>
              <a:rPr sz="1200" spc="65" dirty="0" smtClean="0">
                <a:latin typeface="Cambria"/>
                <a:cs typeface="Cambria"/>
              </a:rPr>
              <a:t> </a:t>
            </a:r>
            <a:r>
              <a:rPr sz="1200" spc="80" dirty="0" err="1" smtClean="0">
                <a:latin typeface="Cambria"/>
                <a:cs typeface="Cambria"/>
              </a:rPr>
              <a:t>kemungkinan</a:t>
            </a:r>
            <a:r>
              <a:rPr sz="1200" spc="80" dirty="0" smtClean="0">
                <a:latin typeface="Cambria"/>
                <a:cs typeface="Cambria"/>
              </a:rPr>
              <a:t> </a:t>
            </a:r>
            <a:r>
              <a:rPr sz="1200" spc="75" dirty="0">
                <a:latin typeface="Cambria"/>
                <a:cs typeface="Cambria"/>
              </a:rPr>
              <a:t>untuk </a:t>
            </a:r>
            <a:r>
              <a:rPr sz="1200" spc="80" dirty="0">
                <a:latin typeface="Cambria"/>
                <a:cs typeface="Cambria"/>
              </a:rPr>
              <a:t>memberikan  </a:t>
            </a:r>
            <a:r>
              <a:rPr sz="1200" spc="60" dirty="0">
                <a:latin typeface="Cambria"/>
                <a:cs typeface="Cambria"/>
              </a:rPr>
              <a:t>ASI </a:t>
            </a:r>
            <a:r>
              <a:rPr sz="1200" spc="65" dirty="0">
                <a:latin typeface="Cambria"/>
                <a:cs typeface="Cambria"/>
              </a:rPr>
              <a:t>selama </a:t>
            </a:r>
            <a:r>
              <a:rPr sz="1200" spc="0" dirty="0">
                <a:latin typeface="Cambria"/>
                <a:cs typeface="Cambria"/>
              </a:rPr>
              <a:t>2 </a:t>
            </a:r>
            <a:r>
              <a:rPr sz="1200" spc="75" dirty="0">
                <a:latin typeface="Cambria"/>
                <a:cs typeface="Cambria"/>
              </a:rPr>
              <a:t>tahun yang rendah. </a:t>
            </a:r>
            <a:r>
              <a:rPr sz="1200" spc="90" dirty="0">
                <a:latin typeface="Cambria"/>
                <a:cs typeface="Cambria"/>
              </a:rPr>
              <a:t>Hak </a:t>
            </a:r>
            <a:r>
              <a:rPr sz="1200" spc="75" dirty="0">
                <a:latin typeface="Cambria"/>
                <a:cs typeface="Cambria"/>
              </a:rPr>
              <a:t>menyusui </a:t>
            </a:r>
            <a:r>
              <a:rPr sz="1200" spc="60" dirty="0">
                <a:latin typeface="Cambria"/>
                <a:cs typeface="Cambria"/>
              </a:rPr>
              <a:t>bagi </a:t>
            </a:r>
            <a:r>
              <a:rPr sz="1200" spc="55" dirty="0">
                <a:latin typeface="Cambria"/>
                <a:cs typeface="Cambria"/>
              </a:rPr>
              <a:t>pekerja  </a:t>
            </a:r>
            <a:r>
              <a:rPr sz="1200" spc="75" dirty="0">
                <a:latin typeface="Cambria"/>
                <a:cs typeface="Cambria"/>
              </a:rPr>
              <a:t>wanita harus </a:t>
            </a:r>
            <a:r>
              <a:rPr sz="1200" spc="60" dirty="0">
                <a:latin typeface="Cambria"/>
                <a:cs typeface="Cambria"/>
              </a:rPr>
              <a:t>dilindungi </a:t>
            </a:r>
            <a:r>
              <a:rPr sz="1200" spc="75" dirty="0">
                <a:latin typeface="Cambria"/>
                <a:cs typeface="Cambria"/>
              </a:rPr>
              <a:t>dengan menyediakan ruang </a:t>
            </a:r>
            <a:r>
              <a:rPr sz="1200" spc="50" dirty="0">
                <a:latin typeface="Cambria"/>
                <a:cs typeface="Cambria"/>
              </a:rPr>
              <a:t>laktasi</a:t>
            </a:r>
            <a:r>
              <a:rPr sz="1200" spc="-90" dirty="0">
                <a:latin typeface="Cambria"/>
                <a:cs typeface="Cambria"/>
              </a:rPr>
              <a:t> </a:t>
            </a:r>
            <a:r>
              <a:rPr sz="1200" spc="65" dirty="0">
                <a:latin typeface="Cambria"/>
                <a:cs typeface="Cambria"/>
              </a:rPr>
              <a:t>atau  </a:t>
            </a:r>
            <a:r>
              <a:rPr sz="1200" spc="55" dirty="0">
                <a:latin typeface="Cambria"/>
                <a:cs typeface="Cambria"/>
              </a:rPr>
              <a:t>tempat </a:t>
            </a:r>
            <a:r>
              <a:rPr sz="1200" spc="60" dirty="0">
                <a:latin typeface="Cambria"/>
                <a:cs typeface="Cambria"/>
              </a:rPr>
              <a:t>penitipan</a:t>
            </a:r>
            <a:r>
              <a:rPr sz="1200" spc="25" dirty="0">
                <a:latin typeface="Cambria"/>
                <a:cs typeface="Cambria"/>
              </a:rPr>
              <a:t> </a:t>
            </a:r>
            <a:r>
              <a:rPr sz="1200" spc="85" dirty="0">
                <a:latin typeface="Cambria"/>
                <a:cs typeface="Cambria"/>
              </a:rPr>
              <a:t>anak.</a:t>
            </a:r>
            <a:endParaRPr sz="12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800" spc="80" dirty="0">
                <a:solidFill>
                  <a:srgbClr val="783E04"/>
                </a:solidFill>
                <a:latin typeface="Baskerville Old Face" panose="02020602080505020303" pitchFamily="18" charset="0"/>
                <a:cs typeface="Cambria"/>
              </a:rPr>
              <a:t>REFERENSI</a:t>
            </a:r>
            <a:endParaRPr sz="1800" dirty="0">
              <a:latin typeface="Baskerville Old Face" panose="02020602080505020303" pitchFamily="18" charset="0"/>
              <a:cs typeface="Cambria"/>
            </a:endParaRPr>
          </a:p>
          <a:p>
            <a:pPr marL="269875" marR="6350" indent="-228600" algn="just">
              <a:lnSpc>
                <a:spcPts val="1050"/>
              </a:lnSpc>
              <a:spcBef>
                <a:spcPts val="145"/>
              </a:spcBef>
            </a:pPr>
            <a:r>
              <a:rPr sz="900" spc="50" dirty="0">
                <a:latin typeface="Cambria"/>
                <a:cs typeface="Cambria"/>
              </a:rPr>
              <a:t>Liu, J., </a:t>
            </a:r>
            <a:r>
              <a:rPr sz="900" spc="40" dirty="0">
                <a:latin typeface="Cambria"/>
                <a:cs typeface="Cambria"/>
              </a:rPr>
              <a:t>Shi, </a:t>
            </a:r>
            <a:r>
              <a:rPr sz="900" spc="50" dirty="0">
                <a:latin typeface="Cambria"/>
                <a:cs typeface="Cambria"/>
              </a:rPr>
              <a:t>Z., </a:t>
            </a:r>
            <a:r>
              <a:rPr sz="900" spc="35" dirty="0">
                <a:latin typeface="Cambria"/>
                <a:cs typeface="Cambria"/>
              </a:rPr>
              <a:t>Spatz, </a:t>
            </a:r>
            <a:r>
              <a:rPr sz="900" spc="50" dirty="0">
                <a:latin typeface="Cambria"/>
                <a:cs typeface="Cambria"/>
              </a:rPr>
              <a:t>D., Loh, </a:t>
            </a:r>
            <a:r>
              <a:rPr sz="900" spc="40" dirty="0">
                <a:latin typeface="Cambria"/>
                <a:cs typeface="Cambria"/>
              </a:rPr>
              <a:t>R., </a:t>
            </a:r>
            <a:r>
              <a:rPr sz="900" spc="50" dirty="0">
                <a:latin typeface="Cambria"/>
                <a:cs typeface="Cambria"/>
              </a:rPr>
              <a:t>Sun, </a:t>
            </a:r>
            <a:r>
              <a:rPr sz="900" spc="75" dirty="0">
                <a:latin typeface="Cambria"/>
                <a:cs typeface="Cambria"/>
              </a:rPr>
              <a:t>G. </a:t>
            </a:r>
            <a:r>
              <a:rPr sz="900" spc="40" dirty="0">
                <a:latin typeface="Cambria"/>
                <a:cs typeface="Cambria"/>
              </a:rPr>
              <a:t>&amp; </a:t>
            </a:r>
            <a:r>
              <a:rPr sz="900" spc="35" dirty="0">
                <a:latin typeface="Cambria"/>
                <a:cs typeface="Cambria"/>
              </a:rPr>
              <a:t>Grisso, </a:t>
            </a:r>
            <a:r>
              <a:rPr sz="900" spc="50" dirty="0">
                <a:latin typeface="Cambria"/>
                <a:cs typeface="Cambria"/>
              </a:rPr>
              <a:t>J. </a:t>
            </a:r>
            <a:r>
              <a:rPr sz="900" spc="-10" dirty="0">
                <a:latin typeface="Cambria"/>
                <a:cs typeface="Cambria"/>
              </a:rPr>
              <a:t>(2013) </a:t>
            </a:r>
            <a:r>
              <a:rPr sz="900" spc="40" dirty="0">
                <a:latin typeface="Cambria"/>
                <a:cs typeface="Cambria"/>
              </a:rPr>
              <a:t>Social </a:t>
            </a:r>
            <a:r>
              <a:rPr sz="900" spc="60" dirty="0">
                <a:latin typeface="Cambria"/>
                <a:cs typeface="Cambria"/>
              </a:rPr>
              <a:t>and </a:t>
            </a:r>
            <a:r>
              <a:rPr sz="900" spc="50" dirty="0">
                <a:latin typeface="Cambria"/>
                <a:cs typeface="Cambria"/>
              </a:rPr>
              <a:t>demographic  </a:t>
            </a:r>
            <a:r>
              <a:rPr sz="900" spc="40" dirty="0">
                <a:latin typeface="Cambria"/>
                <a:cs typeface="Cambria"/>
              </a:rPr>
              <a:t>determinants </a:t>
            </a:r>
            <a:r>
              <a:rPr sz="900" spc="50" dirty="0">
                <a:latin typeface="Cambria"/>
                <a:cs typeface="Cambria"/>
              </a:rPr>
              <a:t>for </a:t>
            </a:r>
            <a:r>
              <a:rPr sz="900" spc="40" dirty="0">
                <a:latin typeface="Cambria"/>
                <a:cs typeface="Cambria"/>
              </a:rPr>
              <a:t>breastfeeding </a:t>
            </a:r>
            <a:r>
              <a:rPr sz="900" spc="50" dirty="0">
                <a:latin typeface="Cambria"/>
                <a:cs typeface="Cambria"/>
              </a:rPr>
              <a:t>in </a:t>
            </a:r>
            <a:r>
              <a:rPr sz="900" spc="60" dirty="0">
                <a:latin typeface="Cambria"/>
                <a:cs typeface="Cambria"/>
              </a:rPr>
              <a:t>a </a:t>
            </a:r>
            <a:r>
              <a:rPr sz="900" spc="50" dirty="0">
                <a:latin typeface="Cambria"/>
                <a:cs typeface="Cambria"/>
              </a:rPr>
              <a:t>rural, </a:t>
            </a:r>
            <a:r>
              <a:rPr sz="900" spc="55" dirty="0">
                <a:latin typeface="Cambria"/>
                <a:cs typeface="Cambria"/>
              </a:rPr>
              <a:t>suburban </a:t>
            </a:r>
            <a:r>
              <a:rPr sz="900" spc="60" dirty="0">
                <a:latin typeface="Cambria"/>
                <a:cs typeface="Cambria"/>
              </a:rPr>
              <a:t>and </a:t>
            </a:r>
            <a:r>
              <a:rPr sz="900" spc="30" dirty="0">
                <a:latin typeface="Cambria"/>
                <a:cs typeface="Cambria"/>
              </a:rPr>
              <a:t>city </a:t>
            </a:r>
            <a:r>
              <a:rPr sz="900" spc="50" dirty="0">
                <a:latin typeface="Cambria"/>
                <a:cs typeface="Cambria"/>
              </a:rPr>
              <a:t>area of </a:t>
            </a:r>
            <a:r>
              <a:rPr sz="900" spc="40" dirty="0">
                <a:latin typeface="Cambria"/>
                <a:cs typeface="Cambria"/>
              </a:rPr>
              <a:t>South </a:t>
            </a:r>
            <a:r>
              <a:rPr sz="900" spc="30" dirty="0">
                <a:latin typeface="Cambria"/>
                <a:cs typeface="Cambria"/>
              </a:rPr>
              <a:t>East  </a:t>
            </a:r>
            <a:r>
              <a:rPr sz="900" spc="55" dirty="0">
                <a:latin typeface="Cambria"/>
                <a:cs typeface="Cambria"/>
              </a:rPr>
              <a:t>China. </a:t>
            </a:r>
            <a:r>
              <a:rPr sz="900" i="1" spc="60" dirty="0">
                <a:latin typeface="Book Antiqua"/>
                <a:cs typeface="Book Antiqua"/>
              </a:rPr>
              <a:t>Contemporary </a:t>
            </a:r>
            <a:r>
              <a:rPr sz="900" i="1" spc="50" dirty="0">
                <a:latin typeface="Book Antiqua"/>
                <a:cs typeface="Book Antiqua"/>
              </a:rPr>
              <a:t>nurse, </a:t>
            </a:r>
            <a:r>
              <a:rPr sz="900" dirty="0">
                <a:latin typeface="Cambria"/>
                <a:cs typeface="Cambria"/>
              </a:rPr>
              <a:t>45 </a:t>
            </a:r>
            <a:r>
              <a:rPr sz="900" spc="-10" dirty="0">
                <a:latin typeface="Cambria"/>
                <a:cs typeface="Cambria"/>
              </a:rPr>
              <a:t>(2):</a:t>
            </a:r>
            <a:r>
              <a:rPr sz="900" spc="-65" dirty="0">
                <a:latin typeface="Cambria"/>
                <a:cs typeface="Cambria"/>
              </a:rPr>
              <a:t> </a:t>
            </a:r>
            <a:r>
              <a:rPr sz="900" spc="5" dirty="0">
                <a:latin typeface="Cambria"/>
                <a:cs typeface="Cambria"/>
              </a:rPr>
              <a:t>234-243.</a:t>
            </a:r>
            <a:endParaRPr sz="900" dirty="0">
              <a:latin typeface="Cambria"/>
              <a:cs typeface="Cambria"/>
            </a:endParaRPr>
          </a:p>
          <a:p>
            <a:pPr marL="41275">
              <a:lnSpc>
                <a:spcPts val="1005"/>
              </a:lnSpc>
            </a:pPr>
            <a:r>
              <a:rPr sz="900" spc="50" dirty="0">
                <a:latin typeface="Cambria"/>
                <a:cs typeface="Cambria"/>
              </a:rPr>
              <a:t>Murtagh, </a:t>
            </a:r>
            <a:r>
              <a:rPr sz="900" spc="75" dirty="0">
                <a:latin typeface="Cambria"/>
                <a:cs typeface="Cambria"/>
              </a:rPr>
              <a:t>L. </a:t>
            </a:r>
            <a:r>
              <a:rPr sz="900" spc="40" dirty="0">
                <a:latin typeface="Cambria"/>
                <a:cs typeface="Cambria"/>
              </a:rPr>
              <a:t>&amp; </a:t>
            </a:r>
            <a:r>
              <a:rPr sz="900" spc="50" dirty="0">
                <a:latin typeface="Cambria"/>
                <a:cs typeface="Cambria"/>
              </a:rPr>
              <a:t>Moulton, </a:t>
            </a:r>
            <a:r>
              <a:rPr sz="900" spc="65" dirty="0">
                <a:latin typeface="Cambria"/>
                <a:cs typeface="Cambria"/>
              </a:rPr>
              <a:t>A. </a:t>
            </a:r>
            <a:r>
              <a:rPr sz="900" spc="60" dirty="0">
                <a:latin typeface="Cambria"/>
                <a:cs typeface="Cambria"/>
              </a:rPr>
              <a:t>D. </a:t>
            </a:r>
            <a:r>
              <a:rPr sz="900" spc="-10" dirty="0">
                <a:latin typeface="Cambria"/>
                <a:cs typeface="Cambria"/>
              </a:rPr>
              <a:t>(2011) </a:t>
            </a:r>
            <a:r>
              <a:rPr sz="900" spc="50" dirty="0">
                <a:latin typeface="Cambria"/>
                <a:cs typeface="Cambria"/>
              </a:rPr>
              <a:t>Working </a:t>
            </a:r>
            <a:r>
              <a:rPr sz="900" spc="40" dirty="0">
                <a:latin typeface="Cambria"/>
                <a:cs typeface="Cambria"/>
              </a:rPr>
              <a:t>mothers, breastfeeding, </a:t>
            </a:r>
            <a:r>
              <a:rPr sz="900" spc="60" dirty="0">
                <a:latin typeface="Cambria"/>
                <a:cs typeface="Cambria"/>
              </a:rPr>
              <a:t>and </a:t>
            </a:r>
            <a:r>
              <a:rPr sz="900" spc="35" dirty="0">
                <a:latin typeface="Cambria"/>
                <a:cs typeface="Cambria"/>
              </a:rPr>
              <a:t>the</a:t>
            </a:r>
            <a:r>
              <a:rPr sz="900" spc="-70" dirty="0">
                <a:latin typeface="Cambria"/>
                <a:cs typeface="Cambria"/>
              </a:rPr>
              <a:t> </a:t>
            </a:r>
            <a:r>
              <a:rPr sz="900" spc="55" dirty="0">
                <a:latin typeface="Cambria"/>
                <a:cs typeface="Cambria"/>
              </a:rPr>
              <a:t>law.</a:t>
            </a:r>
            <a:endParaRPr sz="900" dirty="0">
              <a:latin typeface="Cambria"/>
              <a:cs typeface="Cambria"/>
            </a:endParaRPr>
          </a:p>
          <a:p>
            <a:pPr marL="269875">
              <a:lnSpc>
                <a:spcPts val="1050"/>
              </a:lnSpc>
            </a:pPr>
            <a:r>
              <a:rPr sz="900" i="1" spc="55" dirty="0">
                <a:latin typeface="Book Antiqua"/>
                <a:cs typeface="Book Antiqua"/>
              </a:rPr>
              <a:t>American Journal </a:t>
            </a:r>
            <a:r>
              <a:rPr sz="900" i="1" spc="75" dirty="0">
                <a:latin typeface="Book Antiqua"/>
                <a:cs typeface="Book Antiqua"/>
              </a:rPr>
              <a:t>of </a:t>
            </a:r>
            <a:r>
              <a:rPr sz="900" i="1" spc="35" dirty="0">
                <a:latin typeface="Book Antiqua"/>
                <a:cs typeface="Book Antiqua"/>
              </a:rPr>
              <a:t>Public </a:t>
            </a:r>
            <a:r>
              <a:rPr sz="900" i="1" spc="50" dirty="0">
                <a:latin typeface="Book Antiqua"/>
                <a:cs typeface="Book Antiqua"/>
              </a:rPr>
              <a:t>Health,</a:t>
            </a:r>
            <a:r>
              <a:rPr sz="900" i="1" spc="-130" dirty="0">
                <a:latin typeface="Book Antiqua"/>
                <a:cs typeface="Book Antiqua"/>
              </a:rPr>
              <a:t> </a:t>
            </a:r>
            <a:r>
              <a:rPr sz="900" dirty="0">
                <a:latin typeface="Cambria"/>
                <a:cs typeface="Cambria"/>
              </a:rPr>
              <a:t>101 </a:t>
            </a:r>
            <a:r>
              <a:rPr sz="900" spc="-10" dirty="0">
                <a:latin typeface="Cambria"/>
                <a:cs typeface="Cambria"/>
              </a:rPr>
              <a:t>(2): </a:t>
            </a:r>
            <a:r>
              <a:rPr sz="900" spc="5" dirty="0">
                <a:latin typeface="Cambria"/>
                <a:cs typeface="Cambria"/>
              </a:rPr>
              <a:t>217-223.</a:t>
            </a:r>
            <a:endParaRPr sz="900" dirty="0">
              <a:latin typeface="Cambria"/>
              <a:cs typeface="Cambria"/>
            </a:endParaRPr>
          </a:p>
          <a:p>
            <a:pPr marL="269875" marR="5080" indent="-228600" algn="just">
              <a:lnSpc>
                <a:spcPts val="1050"/>
              </a:lnSpc>
              <a:spcBef>
                <a:spcPts val="40"/>
              </a:spcBef>
            </a:pPr>
            <a:r>
              <a:rPr sz="900" spc="50" dirty="0">
                <a:latin typeface="Cambria"/>
                <a:cs typeface="Cambria"/>
              </a:rPr>
              <a:t>Marinelli, </a:t>
            </a:r>
            <a:r>
              <a:rPr sz="900" spc="60" dirty="0">
                <a:latin typeface="Cambria"/>
                <a:cs typeface="Cambria"/>
              </a:rPr>
              <a:t>K. </a:t>
            </a:r>
            <a:r>
              <a:rPr sz="900" spc="55" dirty="0">
                <a:latin typeface="Cambria"/>
                <a:cs typeface="Cambria"/>
              </a:rPr>
              <a:t>A., Moren, </a:t>
            </a:r>
            <a:r>
              <a:rPr sz="900" spc="50" dirty="0">
                <a:latin typeface="Cambria"/>
                <a:cs typeface="Cambria"/>
              </a:rPr>
              <a:t>K., </a:t>
            </a:r>
            <a:r>
              <a:rPr sz="900" spc="35" dirty="0">
                <a:latin typeface="Cambria"/>
                <a:cs typeface="Cambria"/>
              </a:rPr>
              <a:t>Taylor </a:t>
            </a:r>
            <a:r>
              <a:rPr sz="900" spc="40" dirty="0">
                <a:latin typeface="Cambria"/>
                <a:cs typeface="Cambria"/>
              </a:rPr>
              <a:t>&amp; The </a:t>
            </a:r>
            <a:r>
              <a:rPr sz="900" spc="55" dirty="0">
                <a:latin typeface="Cambria"/>
                <a:cs typeface="Cambria"/>
              </a:rPr>
              <a:t>Academy </a:t>
            </a:r>
            <a:r>
              <a:rPr sz="900" spc="50" dirty="0">
                <a:latin typeface="Cambria"/>
                <a:cs typeface="Cambria"/>
              </a:rPr>
              <a:t>of </a:t>
            </a:r>
            <a:r>
              <a:rPr sz="900" spc="40" dirty="0">
                <a:latin typeface="Cambria"/>
                <a:cs typeface="Cambria"/>
              </a:rPr>
              <a:t>Breastfeeding </a:t>
            </a:r>
            <a:r>
              <a:rPr sz="900" spc="50" dirty="0">
                <a:latin typeface="Cambria"/>
                <a:cs typeface="Cambria"/>
              </a:rPr>
              <a:t>Medicine, J. S.  </a:t>
            </a:r>
            <a:r>
              <a:rPr sz="900" spc="-10" dirty="0">
                <a:latin typeface="Cambria"/>
                <a:cs typeface="Cambria"/>
              </a:rPr>
              <a:t>(2013) </a:t>
            </a:r>
            <a:r>
              <a:rPr sz="900" spc="40" dirty="0">
                <a:latin typeface="Cambria"/>
                <a:cs typeface="Cambria"/>
              </a:rPr>
              <a:t>Breastfeeding </a:t>
            </a:r>
            <a:r>
              <a:rPr sz="900" spc="35" dirty="0">
                <a:latin typeface="Cambria"/>
                <a:cs typeface="Cambria"/>
              </a:rPr>
              <a:t>support </a:t>
            </a:r>
            <a:r>
              <a:rPr sz="900" spc="50" dirty="0">
                <a:latin typeface="Cambria"/>
                <a:cs typeface="Cambria"/>
              </a:rPr>
              <a:t>for </a:t>
            </a:r>
            <a:r>
              <a:rPr sz="900" spc="40" dirty="0">
                <a:latin typeface="Cambria"/>
                <a:cs typeface="Cambria"/>
              </a:rPr>
              <a:t>mothers </a:t>
            </a:r>
            <a:r>
              <a:rPr sz="900" spc="50" dirty="0">
                <a:latin typeface="Cambria"/>
                <a:cs typeface="Cambria"/>
              </a:rPr>
              <a:t>in workplace employment </a:t>
            </a:r>
            <a:r>
              <a:rPr sz="900" spc="40" dirty="0">
                <a:latin typeface="Cambria"/>
                <a:cs typeface="Cambria"/>
              </a:rPr>
              <a:t>or  </a:t>
            </a:r>
            <a:r>
              <a:rPr sz="900" spc="50" dirty="0">
                <a:latin typeface="Cambria"/>
                <a:cs typeface="Cambria"/>
              </a:rPr>
              <a:t>educational </a:t>
            </a:r>
            <a:r>
              <a:rPr sz="900" spc="25" dirty="0">
                <a:latin typeface="Cambria"/>
                <a:cs typeface="Cambria"/>
              </a:rPr>
              <a:t>settings: </a:t>
            </a:r>
            <a:r>
              <a:rPr sz="900" spc="65" dirty="0">
                <a:latin typeface="Cambria"/>
                <a:cs typeface="Cambria"/>
              </a:rPr>
              <a:t>Summary </a:t>
            </a:r>
            <a:r>
              <a:rPr sz="900" spc="40" dirty="0">
                <a:latin typeface="Cambria"/>
                <a:cs typeface="Cambria"/>
              </a:rPr>
              <a:t>statement. </a:t>
            </a:r>
            <a:r>
              <a:rPr sz="900" i="1" spc="55" dirty="0">
                <a:latin typeface="Book Antiqua"/>
                <a:cs typeface="Book Antiqua"/>
              </a:rPr>
              <a:t>Breastfeeding </a:t>
            </a:r>
            <a:r>
              <a:rPr sz="900" i="1" spc="40" dirty="0">
                <a:latin typeface="Book Antiqua"/>
                <a:cs typeface="Book Antiqua"/>
              </a:rPr>
              <a:t>Medicine, </a:t>
            </a:r>
            <a:r>
              <a:rPr sz="900" dirty="0">
                <a:latin typeface="Cambria"/>
                <a:cs typeface="Cambria"/>
              </a:rPr>
              <a:t>8 </a:t>
            </a:r>
            <a:r>
              <a:rPr sz="900" spc="-10" dirty="0">
                <a:latin typeface="Cambria"/>
                <a:cs typeface="Cambria"/>
              </a:rPr>
              <a:t>(1):</a:t>
            </a:r>
            <a:r>
              <a:rPr sz="900" spc="-85" dirty="0">
                <a:latin typeface="Cambria"/>
                <a:cs typeface="Cambria"/>
              </a:rPr>
              <a:t> </a:t>
            </a:r>
            <a:r>
              <a:rPr sz="900" spc="5" dirty="0">
                <a:latin typeface="Cambria"/>
                <a:cs typeface="Cambria"/>
              </a:rPr>
              <a:t>137-142.</a:t>
            </a:r>
            <a:endParaRPr sz="900" dirty="0">
              <a:latin typeface="Cambria"/>
              <a:cs typeface="Cambria"/>
            </a:endParaRPr>
          </a:p>
          <a:p>
            <a:pPr marL="269875" marR="8255" indent="-228600" algn="just">
              <a:lnSpc>
                <a:spcPts val="1050"/>
              </a:lnSpc>
            </a:pPr>
            <a:r>
              <a:rPr sz="900" spc="50" dirty="0">
                <a:latin typeface="Cambria"/>
                <a:cs typeface="Cambria"/>
              </a:rPr>
              <a:t>Quigley, </a:t>
            </a:r>
            <a:r>
              <a:rPr sz="900" spc="65" dirty="0">
                <a:latin typeface="Cambria"/>
                <a:cs typeface="Cambria"/>
              </a:rPr>
              <a:t>M., </a:t>
            </a:r>
            <a:r>
              <a:rPr sz="900" spc="40" dirty="0">
                <a:latin typeface="Cambria"/>
                <a:cs typeface="Cambria"/>
              </a:rPr>
              <a:t>Carson, </a:t>
            </a:r>
            <a:r>
              <a:rPr sz="900" spc="50" dirty="0">
                <a:latin typeface="Cambria"/>
                <a:cs typeface="Cambria"/>
              </a:rPr>
              <a:t>C., </a:t>
            </a:r>
            <a:r>
              <a:rPr sz="900" spc="40" dirty="0">
                <a:latin typeface="Cambria"/>
                <a:cs typeface="Cambria"/>
              </a:rPr>
              <a:t>Sacker, </a:t>
            </a:r>
            <a:r>
              <a:rPr sz="900" spc="65" dirty="0">
                <a:latin typeface="Cambria"/>
                <a:cs typeface="Cambria"/>
              </a:rPr>
              <a:t>A. </a:t>
            </a:r>
            <a:r>
              <a:rPr sz="900" spc="40" dirty="0">
                <a:latin typeface="Cambria"/>
                <a:cs typeface="Cambria"/>
              </a:rPr>
              <a:t>&amp; Kelly, </a:t>
            </a:r>
            <a:r>
              <a:rPr sz="900" spc="55" dirty="0">
                <a:latin typeface="Cambria"/>
                <a:cs typeface="Cambria"/>
              </a:rPr>
              <a:t>Y. </a:t>
            </a:r>
            <a:r>
              <a:rPr sz="900" spc="-10" dirty="0">
                <a:latin typeface="Cambria"/>
                <a:cs typeface="Cambria"/>
              </a:rPr>
              <a:t>(2016) </a:t>
            </a:r>
            <a:r>
              <a:rPr sz="900" spc="50" dirty="0">
                <a:latin typeface="Cambria"/>
                <a:cs typeface="Cambria"/>
              </a:rPr>
              <a:t>Exclusive </a:t>
            </a:r>
            <a:r>
              <a:rPr sz="900" spc="40" dirty="0">
                <a:latin typeface="Cambria"/>
                <a:cs typeface="Cambria"/>
              </a:rPr>
              <a:t>Breastfeeding </a:t>
            </a:r>
            <a:r>
              <a:rPr sz="900" spc="50" dirty="0">
                <a:latin typeface="Cambria"/>
                <a:cs typeface="Cambria"/>
              </a:rPr>
              <a:t>Duration  </a:t>
            </a:r>
            <a:r>
              <a:rPr sz="900" spc="60" dirty="0">
                <a:latin typeface="Cambria"/>
                <a:cs typeface="Cambria"/>
              </a:rPr>
              <a:t>And </a:t>
            </a:r>
            <a:r>
              <a:rPr sz="900" spc="50" dirty="0">
                <a:latin typeface="Cambria"/>
                <a:cs typeface="Cambria"/>
              </a:rPr>
              <a:t>Infant Infection. </a:t>
            </a:r>
            <a:r>
              <a:rPr sz="900" i="1" spc="65" dirty="0">
                <a:latin typeface="Book Antiqua"/>
                <a:cs typeface="Book Antiqua"/>
              </a:rPr>
              <a:t>European </a:t>
            </a:r>
            <a:r>
              <a:rPr sz="900" i="1" spc="55" dirty="0">
                <a:latin typeface="Book Antiqua"/>
                <a:cs typeface="Book Antiqua"/>
              </a:rPr>
              <a:t>Journal </a:t>
            </a:r>
            <a:r>
              <a:rPr sz="900" i="1" dirty="0">
                <a:latin typeface="Book Antiqua"/>
                <a:cs typeface="Book Antiqua"/>
              </a:rPr>
              <a:t>Of </a:t>
            </a:r>
            <a:r>
              <a:rPr sz="900" i="1" spc="30" dirty="0">
                <a:latin typeface="Book Antiqua"/>
                <a:cs typeface="Book Antiqua"/>
              </a:rPr>
              <a:t>Clinical Nutrition,</a:t>
            </a:r>
            <a:r>
              <a:rPr sz="900" i="1" spc="-125" dirty="0">
                <a:latin typeface="Book Antiqua"/>
                <a:cs typeface="Book Antiqua"/>
              </a:rPr>
              <a:t> </a:t>
            </a:r>
            <a:r>
              <a:rPr sz="900" dirty="0">
                <a:latin typeface="Cambria"/>
                <a:cs typeface="Cambria"/>
              </a:rPr>
              <a:t>70 </a:t>
            </a:r>
            <a:r>
              <a:rPr sz="900" spc="-10" dirty="0">
                <a:latin typeface="Cambria"/>
                <a:cs typeface="Cambria"/>
              </a:rPr>
              <a:t>(12): </a:t>
            </a:r>
            <a:r>
              <a:rPr sz="900" spc="10" dirty="0">
                <a:latin typeface="Cambria"/>
                <a:cs typeface="Cambria"/>
              </a:rPr>
              <a:t>1420.</a:t>
            </a:r>
            <a:endParaRPr sz="900" dirty="0">
              <a:latin typeface="Cambria"/>
              <a:cs typeface="Cambria"/>
            </a:endParaRPr>
          </a:p>
          <a:p>
            <a:pPr marL="327025" marR="8890" indent="-285750" algn="just">
              <a:lnSpc>
                <a:spcPts val="1050"/>
              </a:lnSpc>
            </a:pPr>
            <a:r>
              <a:rPr sz="900" spc="40" dirty="0">
                <a:latin typeface="Cambria"/>
                <a:cs typeface="Cambria"/>
              </a:rPr>
              <a:t>Victora, </a:t>
            </a:r>
            <a:r>
              <a:rPr sz="900" spc="50" dirty="0">
                <a:latin typeface="Cambria"/>
                <a:cs typeface="Cambria"/>
              </a:rPr>
              <a:t>C. </a:t>
            </a:r>
            <a:r>
              <a:rPr sz="900" spc="60" dirty="0">
                <a:latin typeface="Cambria"/>
                <a:cs typeface="Cambria"/>
              </a:rPr>
              <a:t>G., </a:t>
            </a:r>
            <a:r>
              <a:rPr sz="900" spc="50" dirty="0">
                <a:latin typeface="Cambria"/>
                <a:cs typeface="Cambria"/>
              </a:rPr>
              <a:t>Bahl, </a:t>
            </a:r>
            <a:r>
              <a:rPr sz="900" spc="40" dirty="0">
                <a:latin typeface="Cambria"/>
                <a:cs typeface="Cambria"/>
              </a:rPr>
              <a:t>R., </a:t>
            </a:r>
            <a:r>
              <a:rPr sz="900" spc="35" dirty="0">
                <a:latin typeface="Cambria"/>
                <a:cs typeface="Cambria"/>
              </a:rPr>
              <a:t>Barros, </a:t>
            </a:r>
            <a:r>
              <a:rPr sz="900" spc="65" dirty="0">
                <a:latin typeface="Cambria"/>
                <a:cs typeface="Cambria"/>
              </a:rPr>
              <a:t>A. </a:t>
            </a:r>
            <a:r>
              <a:rPr sz="900" spc="50" dirty="0">
                <a:latin typeface="Cambria"/>
                <a:cs typeface="Cambria"/>
              </a:rPr>
              <a:t>J., França, </a:t>
            </a:r>
            <a:r>
              <a:rPr sz="900" spc="75" dirty="0">
                <a:latin typeface="Cambria"/>
                <a:cs typeface="Cambria"/>
              </a:rPr>
              <a:t>G. </a:t>
            </a:r>
            <a:r>
              <a:rPr sz="900" spc="60" dirty="0">
                <a:latin typeface="Cambria"/>
                <a:cs typeface="Cambria"/>
              </a:rPr>
              <a:t>V. </a:t>
            </a:r>
            <a:r>
              <a:rPr sz="900" spc="40" dirty="0">
                <a:latin typeface="Cambria"/>
                <a:cs typeface="Cambria"/>
              </a:rPr>
              <a:t>&amp; </a:t>
            </a:r>
            <a:r>
              <a:rPr sz="900" spc="50" dirty="0">
                <a:latin typeface="Cambria"/>
                <a:cs typeface="Cambria"/>
              </a:rPr>
              <a:t>Horton, S. </a:t>
            </a:r>
            <a:r>
              <a:rPr sz="900" spc="-10" dirty="0">
                <a:latin typeface="Cambria"/>
                <a:cs typeface="Cambria"/>
              </a:rPr>
              <a:t>(2016) </a:t>
            </a:r>
            <a:r>
              <a:rPr sz="900" spc="40" dirty="0">
                <a:latin typeface="Cambria"/>
                <a:cs typeface="Cambria"/>
              </a:rPr>
              <a:t>Breastfeeding </a:t>
            </a:r>
            <a:r>
              <a:rPr sz="900" spc="50" dirty="0">
                <a:latin typeface="Cambria"/>
                <a:cs typeface="Cambria"/>
              </a:rPr>
              <a:t>in  </a:t>
            </a:r>
            <a:r>
              <a:rPr sz="900" spc="40" dirty="0">
                <a:latin typeface="Cambria"/>
                <a:cs typeface="Cambria"/>
              </a:rPr>
              <a:t>The </a:t>
            </a:r>
            <a:r>
              <a:rPr sz="900" spc="5" dirty="0">
                <a:latin typeface="Cambria"/>
                <a:cs typeface="Cambria"/>
              </a:rPr>
              <a:t>21st </a:t>
            </a:r>
            <a:r>
              <a:rPr sz="900" spc="40" dirty="0">
                <a:latin typeface="Cambria"/>
                <a:cs typeface="Cambria"/>
              </a:rPr>
              <a:t>Century: Epidemiology, </a:t>
            </a:r>
            <a:r>
              <a:rPr sz="900" spc="50" dirty="0">
                <a:latin typeface="Cambria"/>
                <a:cs typeface="Cambria"/>
              </a:rPr>
              <a:t>Mechanisms, </a:t>
            </a:r>
            <a:r>
              <a:rPr sz="900" spc="60" dirty="0">
                <a:latin typeface="Cambria"/>
                <a:cs typeface="Cambria"/>
              </a:rPr>
              <a:t>and </a:t>
            </a:r>
            <a:r>
              <a:rPr sz="900" spc="50" dirty="0">
                <a:latin typeface="Cambria"/>
                <a:cs typeface="Cambria"/>
              </a:rPr>
              <a:t>Lifelong </a:t>
            </a:r>
            <a:r>
              <a:rPr sz="900" spc="40" dirty="0">
                <a:latin typeface="Cambria"/>
                <a:cs typeface="Cambria"/>
              </a:rPr>
              <a:t>Effect. </a:t>
            </a:r>
            <a:r>
              <a:rPr sz="900" i="1" spc="55" dirty="0">
                <a:latin typeface="Book Antiqua"/>
                <a:cs typeface="Book Antiqua"/>
              </a:rPr>
              <a:t>The </a:t>
            </a:r>
            <a:r>
              <a:rPr sz="900" i="1" spc="50" dirty="0">
                <a:latin typeface="Book Antiqua"/>
                <a:cs typeface="Book Antiqua"/>
              </a:rPr>
              <a:t>Lancet,  </a:t>
            </a:r>
            <a:r>
              <a:rPr sz="900" dirty="0">
                <a:latin typeface="Cambria"/>
                <a:cs typeface="Cambria"/>
              </a:rPr>
              <a:t>387 </a:t>
            </a:r>
            <a:r>
              <a:rPr sz="900" spc="-5" dirty="0">
                <a:latin typeface="Cambria"/>
                <a:cs typeface="Cambria"/>
              </a:rPr>
              <a:t>(10017):</a:t>
            </a:r>
            <a:r>
              <a:rPr sz="900" spc="60" dirty="0">
                <a:latin typeface="Cambria"/>
                <a:cs typeface="Cambria"/>
              </a:rPr>
              <a:t> </a:t>
            </a:r>
            <a:r>
              <a:rPr sz="900" spc="5" dirty="0">
                <a:latin typeface="Cambria"/>
                <a:cs typeface="Cambria"/>
              </a:rPr>
              <a:t>475-490.</a:t>
            </a:r>
            <a:endParaRPr sz="900" dirty="0">
              <a:latin typeface="Cambria"/>
              <a:cs typeface="Cambria"/>
            </a:endParaRPr>
          </a:p>
          <a:p>
            <a:pPr marL="327025" marR="198755" indent="-228600">
              <a:lnSpc>
                <a:spcPts val="1050"/>
              </a:lnSpc>
            </a:pPr>
            <a:r>
              <a:rPr sz="900" spc="50" dirty="0">
                <a:latin typeface="Cambria"/>
                <a:cs typeface="Cambria"/>
              </a:rPr>
              <a:t>Widodo, </a:t>
            </a:r>
            <a:r>
              <a:rPr sz="900" spc="55" dirty="0">
                <a:latin typeface="Cambria"/>
                <a:cs typeface="Cambria"/>
              </a:rPr>
              <a:t>Y. </a:t>
            </a:r>
            <a:r>
              <a:rPr sz="900" spc="40" dirty="0">
                <a:latin typeface="Cambria"/>
                <a:cs typeface="Cambria"/>
              </a:rPr>
              <a:t>&amp; </a:t>
            </a:r>
            <a:r>
              <a:rPr sz="900" spc="50" dirty="0">
                <a:latin typeface="Cambria"/>
                <a:cs typeface="Cambria"/>
              </a:rPr>
              <a:t>Sandjaja, S. </a:t>
            </a:r>
            <a:r>
              <a:rPr sz="900" spc="-10" dirty="0">
                <a:latin typeface="Cambria"/>
                <a:cs typeface="Cambria"/>
              </a:rPr>
              <a:t>(2015) </a:t>
            </a:r>
            <a:r>
              <a:rPr sz="900" spc="40" dirty="0">
                <a:latin typeface="Cambria"/>
                <a:cs typeface="Cambria"/>
              </a:rPr>
              <a:t>Faktor </a:t>
            </a:r>
            <a:r>
              <a:rPr sz="900" spc="50" dirty="0">
                <a:latin typeface="Cambria"/>
                <a:cs typeface="Cambria"/>
              </a:rPr>
              <a:t>yang </a:t>
            </a:r>
            <a:r>
              <a:rPr sz="900" spc="55" dirty="0">
                <a:latin typeface="Cambria"/>
                <a:cs typeface="Cambria"/>
              </a:rPr>
              <a:t>Berhubungan </a:t>
            </a:r>
            <a:r>
              <a:rPr sz="900" spc="50" dirty="0">
                <a:latin typeface="Cambria"/>
                <a:cs typeface="Cambria"/>
              </a:rPr>
              <a:t>dengan </a:t>
            </a:r>
            <a:r>
              <a:rPr sz="900" spc="35" dirty="0">
                <a:latin typeface="Cambria"/>
                <a:cs typeface="Cambria"/>
              </a:rPr>
              <a:t>Pola</a:t>
            </a:r>
            <a:r>
              <a:rPr sz="900" spc="0" dirty="0">
                <a:latin typeface="Cambria"/>
                <a:cs typeface="Cambria"/>
              </a:rPr>
              <a:t> </a:t>
            </a:r>
            <a:r>
              <a:rPr sz="900" spc="55" dirty="0">
                <a:latin typeface="Cambria"/>
                <a:cs typeface="Cambria"/>
              </a:rPr>
              <a:t>Menyusui  </a:t>
            </a:r>
            <a:r>
              <a:rPr sz="900" spc="40" dirty="0">
                <a:latin typeface="Cambria"/>
                <a:cs typeface="Cambria"/>
              </a:rPr>
              <a:t>Bayi </a:t>
            </a:r>
            <a:r>
              <a:rPr sz="900" spc="60" dirty="0">
                <a:latin typeface="Cambria"/>
                <a:cs typeface="Cambria"/>
              </a:rPr>
              <a:t>Dan Anak </a:t>
            </a:r>
            <a:r>
              <a:rPr sz="900" spc="40" dirty="0">
                <a:latin typeface="Cambria"/>
                <a:cs typeface="Cambria"/>
              </a:rPr>
              <a:t>Usia </a:t>
            </a:r>
            <a:r>
              <a:rPr sz="900" spc="-5" dirty="0">
                <a:latin typeface="Cambria"/>
                <a:cs typeface="Cambria"/>
              </a:rPr>
              <a:t>6-23 </a:t>
            </a:r>
            <a:r>
              <a:rPr sz="900" spc="50" dirty="0">
                <a:latin typeface="Cambria"/>
                <a:cs typeface="Cambria"/>
              </a:rPr>
              <a:t>Bulan </a:t>
            </a:r>
            <a:r>
              <a:rPr sz="900" spc="40" dirty="0">
                <a:latin typeface="Cambria"/>
                <a:cs typeface="Cambria"/>
              </a:rPr>
              <a:t>di </a:t>
            </a:r>
            <a:r>
              <a:rPr sz="900" spc="50" dirty="0">
                <a:latin typeface="Cambria"/>
                <a:cs typeface="Cambria"/>
              </a:rPr>
              <a:t>Indonesia. </a:t>
            </a:r>
            <a:r>
              <a:rPr sz="900" i="1" spc="-5" dirty="0">
                <a:latin typeface="Book Antiqua"/>
                <a:cs typeface="Book Antiqua"/>
              </a:rPr>
              <a:t>GIZI </a:t>
            </a:r>
            <a:r>
              <a:rPr sz="900" i="1" spc="-10" dirty="0">
                <a:latin typeface="Book Antiqua"/>
                <a:cs typeface="Book Antiqua"/>
              </a:rPr>
              <a:t>INDONESIA, </a:t>
            </a:r>
            <a:r>
              <a:rPr sz="900" dirty="0">
                <a:latin typeface="Cambria"/>
                <a:cs typeface="Cambria"/>
              </a:rPr>
              <a:t>38 </a:t>
            </a:r>
            <a:r>
              <a:rPr sz="900" spc="-10" dirty="0">
                <a:latin typeface="Cambria"/>
                <a:cs typeface="Cambria"/>
              </a:rPr>
              <a:t>(2):</a:t>
            </a:r>
            <a:r>
              <a:rPr sz="900" spc="75" dirty="0">
                <a:latin typeface="Cambria"/>
                <a:cs typeface="Cambria"/>
              </a:rPr>
              <a:t> </a:t>
            </a:r>
            <a:r>
              <a:rPr sz="900" spc="5" dirty="0">
                <a:latin typeface="Cambria"/>
                <a:cs typeface="Cambria"/>
              </a:rPr>
              <a:t>81-90.</a:t>
            </a:r>
            <a:endParaRPr sz="900" dirty="0">
              <a:latin typeface="Cambria"/>
              <a:cs typeface="Cambri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47650" y="9925050"/>
            <a:ext cx="14766170" cy="384175"/>
          </a:xfrm>
          <a:custGeom>
            <a:avLst/>
            <a:gdLst/>
            <a:ahLst/>
            <a:cxnLst/>
            <a:rect l="l" t="t" r="r" b="b"/>
            <a:pathLst>
              <a:path w="14630400" h="361950">
                <a:moveTo>
                  <a:pt x="0" y="0"/>
                </a:moveTo>
                <a:lnTo>
                  <a:pt x="14630400" y="0"/>
                </a:lnTo>
                <a:lnTo>
                  <a:pt x="14630400" y="361950"/>
                </a:lnTo>
                <a:lnTo>
                  <a:pt x="0" y="361950"/>
                </a:lnTo>
                <a:lnTo>
                  <a:pt x="0" y="0"/>
                </a:lnTo>
                <a:close/>
              </a:path>
            </a:pathLst>
          </a:custGeom>
          <a:solidFill>
            <a:srgbClr val="851F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1133335" y="9902825"/>
            <a:ext cx="3686810" cy="389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sz="1050" spc="-52" baseline="35714" dirty="0">
                <a:solidFill>
                  <a:srgbClr val="FFFFFF"/>
                </a:solidFill>
                <a:latin typeface="Arial Narrow"/>
                <a:cs typeface="Arial Narrow"/>
              </a:rPr>
              <a:t>1   </a:t>
            </a:r>
            <a:r>
              <a:rPr sz="1200" spc="-25" dirty="0">
                <a:solidFill>
                  <a:srgbClr val="FFFFFF"/>
                </a:solidFill>
                <a:latin typeface="Arial Narrow"/>
                <a:cs typeface="Arial Narrow"/>
              </a:rPr>
              <a:t>Mahasiswa </a:t>
            </a:r>
            <a:r>
              <a:rPr sz="1200" spc="5" dirty="0">
                <a:solidFill>
                  <a:srgbClr val="FFFFFF"/>
                </a:solidFill>
                <a:latin typeface="Arial Narrow"/>
                <a:cs typeface="Arial Narrow"/>
              </a:rPr>
              <a:t>Ilmu </a:t>
            </a:r>
            <a:r>
              <a:rPr sz="1200" spc="-25" dirty="0">
                <a:solidFill>
                  <a:srgbClr val="FFFFFF"/>
                </a:solidFill>
                <a:latin typeface="Arial Narrow"/>
                <a:cs typeface="Arial Narrow"/>
              </a:rPr>
              <a:t>Kesehatan </a:t>
            </a:r>
            <a:r>
              <a:rPr sz="1200" spc="-15" dirty="0">
                <a:solidFill>
                  <a:srgbClr val="FFFFFF"/>
                </a:solidFill>
                <a:latin typeface="Arial Narrow"/>
                <a:cs typeface="Arial Narrow"/>
              </a:rPr>
              <a:t>Masyarakat, </a:t>
            </a:r>
            <a:r>
              <a:rPr sz="1200" spc="-5" dirty="0">
                <a:solidFill>
                  <a:srgbClr val="FFFFFF"/>
                </a:solidFill>
                <a:latin typeface="Arial Narrow"/>
                <a:cs typeface="Arial Narrow"/>
              </a:rPr>
              <a:t>Universitas </a:t>
            </a:r>
            <a:r>
              <a:rPr sz="1200" spc="-30" dirty="0">
                <a:solidFill>
                  <a:srgbClr val="FFFFFF"/>
                </a:solidFill>
                <a:latin typeface="Arial Narrow"/>
                <a:cs typeface="Arial Narrow"/>
              </a:rPr>
              <a:t>Gadjah</a:t>
            </a:r>
            <a:r>
              <a:rPr sz="1200" spc="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Arial Narrow"/>
                <a:cs typeface="Arial Narrow"/>
              </a:rPr>
              <a:t>Mada</a:t>
            </a:r>
            <a:endParaRPr sz="1200" dirty="0">
              <a:latin typeface="Arial Narrow"/>
              <a:cs typeface="Arial Narrow"/>
            </a:endParaRPr>
          </a:p>
          <a:p>
            <a:pPr marL="650875">
              <a:lnSpc>
                <a:spcPts val="1430"/>
              </a:lnSpc>
            </a:pPr>
            <a:r>
              <a:rPr sz="1050" spc="22" baseline="35714" dirty="0">
                <a:solidFill>
                  <a:srgbClr val="FFFFFF"/>
                </a:solidFill>
                <a:latin typeface="Arial Narrow"/>
                <a:cs typeface="Arial Narrow"/>
              </a:rPr>
              <a:t>2  </a:t>
            </a:r>
            <a:r>
              <a:rPr sz="1200" spc="5" dirty="0">
                <a:solidFill>
                  <a:srgbClr val="FFFFFF"/>
                </a:solidFill>
                <a:latin typeface="Arial Narrow"/>
                <a:cs typeface="Arial Narrow"/>
              </a:rPr>
              <a:t>Ilmu </a:t>
            </a:r>
            <a:r>
              <a:rPr sz="1200" spc="-25" dirty="0">
                <a:solidFill>
                  <a:srgbClr val="FFFFFF"/>
                </a:solidFill>
                <a:latin typeface="Arial Narrow"/>
                <a:cs typeface="Arial Narrow"/>
              </a:rPr>
              <a:t>Kesehatan </a:t>
            </a:r>
            <a:r>
              <a:rPr sz="1200" spc="-15" dirty="0">
                <a:solidFill>
                  <a:srgbClr val="FFFFFF"/>
                </a:solidFill>
                <a:latin typeface="Arial Narrow"/>
                <a:cs typeface="Arial Narrow"/>
              </a:rPr>
              <a:t>Masyarakat, </a:t>
            </a:r>
            <a:r>
              <a:rPr sz="1200" spc="-5" dirty="0">
                <a:solidFill>
                  <a:srgbClr val="FFFFFF"/>
                </a:solidFill>
                <a:latin typeface="Arial Narrow"/>
                <a:cs typeface="Arial Narrow"/>
              </a:rPr>
              <a:t>Universitas </a:t>
            </a:r>
            <a:r>
              <a:rPr sz="1200" spc="-30" dirty="0">
                <a:solidFill>
                  <a:srgbClr val="FFFFFF"/>
                </a:solidFill>
                <a:latin typeface="Arial Narrow"/>
                <a:cs typeface="Arial Narrow"/>
              </a:rPr>
              <a:t>Gadjah</a:t>
            </a:r>
            <a:r>
              <a:rPr sz="1200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Arial Narrow"/>
                <a:cs typeface="Arial Narrow"/>
              </a:rPr>
              <a:t>Mad</a:t>
            </a:r>
            <a:r>
              <a:rPr sz="1000" spc="-3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80975" y="9734550"/>
            <a:ext cx="2171700" cy="819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43" y="400051"/>
            <a:ext cx="1676717" cy="1767998"/>
          </a:xfrm>
          <a:prstGeom prst="rect">
            <a:avLst/>
          </a:prstGeom>
        </p:spPr>
      </p:pic>
      <p:graphicFrame>
        <p:nvGraphicFramePr>
          <p:cNvPr id="39" name="Chart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819211"/>
              </p:ext>
            </p:extLst>
          </p:nvPr>
        </p:nvGraphicFramePr>
        <p:xfrm>
          <a:off x="5195887" y="2982345"/>
          <a:ext cx="3012197" cy="2201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153115"/>
              </p:ext>
            </p:extLst>
          </p:nvPr>
        </p:nvGraphicFramePr>
        <p:xfrm>
          <a:off x="5180210" y="6505575"/>
          <a:ext cx="4897240" cy="2853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857</Words>
  <Application>Microsoft Office PowerPoint</Application>
  <PresentationFormat>Custom</PresentationFormat>
  <Paragraphs>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 Unicode MS</vt:lpstr>
      <vt:lpstr>Arial Narrow</vt:lpstr>
      <vt:lpstr>Baskerville Old Face</vt:lpstr>
      <vt:lpstr>Book Antiqua</vt:lpstr>
      <vt:lpstr>Calibri</vt:lpstr>
      <vt:lpstr>Cambria</vt:lpstr>
      <vt:lpstr>Office Theme</vt:lpstr>
      <vt:lpstr>PEMBERIAN ASI PADA IBU PEKERJA DI KOTA: IMPLIKASI TERHADAP PENYEDIAAN  RUANG LAKTASI DAN TAMAN PENITIPAN ANAK OLEH PEMERINTAH Monica Dara Delia Suja 1, Mubasysyir Hasanbasri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PEMBERIAN ASI PADA IBU PEKERJA DI KOTA: IMPLIKASI TERHADAP PENYEDIAAN  RUANG LAKTASI DAN TAMAN PENITIPAN ANAK OLEH PEMERINTAH Monica Dara Delia Suja 1, Mubasysyir Hasanbasri 2</dc:title>
  <dc:creator>Monica Dara Delia Suja</dc:creator>
  <cp:lastModifiedBy>Monica Dara Delia Suja</cp:lastModifiedBy>
  <cp:revision>14</cp:revision>
  <dcterms:created xsi:type="dcterms:W3CDTF">2017-11-15T07:53:18Z</dcterms:created>
  <dcterms:modified xsi:type="dcterms:W3CDTF">2017-11-28T04:45:41Z</dcterms:modified>
</cp:coreProperties>
</file>